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4"/>
  </p:notesMasterIdLst>
  <p:sldIdLst>
    <p:sldId id="270" r:id="rId6"/>
    <p:sldId id="258" r:id="rId7"/>
    <p:sldId id="272" r:id="rId8"/>
    <p:sldId id="279" r:id="rId9"/>
    <p:sldId id="260" r:id="rId10"/>
    <p:sldId id="262" r:id="rId11"/>
    <p:sldId id="263" r:id="rId12"/>
    <p:sldId id="264" r:id="rId13"/>
    <p:sldId id="274" r:id="rId14"/>
    <p:sldId id="266" r:id="rId15"/>
    <p:sldId id="273" r:id="rId16"/>
    <p:sldId id="275" r:id="rId17"/>
    <p:sldId id="284" r:id="rId18"/>
    <p:sldId id="283" r:id="rId19"/>
    <p:sldId id="285" r:id="rId20"/>
    <p:sldId id="267" r:id="rId21"/>
    <p:sldId id="277" r:id="rId22"/>
    <p:sldId id="282" r:id="rId2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8686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1027"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9955159-794D-497F-BE0A-1D1360EC4F88}" type="datetimeFigureOut">
              <a:rPr lang="en-GB" smtClean="0"/>
              <a:t>11/06/2024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DA7A719-3DA0-421F-96A5-6FBA849C23ED}" type="slidenum">
              <a:rPr lang="en-GB" smtClean="0"/>
              <a:t>‹#›</a:t>
            </a:fld>
            <a:endParaRPr lang="en-GB"/>
          </a:p>
        </p:txBody>
      </p:sp>
    </p:spTree>
    <p:extLst>
      <p:ext uri="{BB962C8B-B14F-4D97-AF65-F5344CB8AC3E}">
        <p14:creationId xmlns:p14="http://schemas.microsoft.com/office/powerpoint/2010/main" val="4182400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C0CFFA7-1A62-48DD-950C-E5098471ABCC}"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463228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DA7A719-3DA0-421F-96A5-6FBA849C23ED}" type="slidenum">
              <a:rPr lang="en-GB" smtClean="0"/>
              <a:t>12</a:t>
            </a:fld>
            <a:endParaRPr lang="en-GB"/>
          </a:p>
        </p:txBody>
      </p:sp>
    </p:spTree>
    <p:extLst>
      <p:ext uri="{BB962C8B-B14F-4D97-AF65-F5344CB8AC3E}">
        <p14:creationId xmlns:p14="http://schemas.microsoft.com/office/powerpoint/2010/main" val="833596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DA7A719-3DA0-421F-96A5-6FBA849C23ED}" type="slidenum">
              <a:rPr lang="en-GB" smtClean="0"/>
              <a:t>13</a:t>
            </a:fld>
            <a:endParaRPr lang="en-GB"/>
          </a:p>
        </p:txBody>
      </p:sp>
    </p:spTree>
    <p:extLst>
      <p:ext uri="{BB962C8B-B14F-4D97-AF65-F5344CB8AC3E}">
        <p14:creationId xmlns:p14="http://schemas.microsoft.com/office/powerpoint/2010/main" val="20722148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DA7A719-3DA0-421F-96A5-6FBA849C23ED}" type="slidenum">
              <a:rPr lang="en-GB" smtClean="0"/>
              <a:t>15</a:t>
            </a:fld>
            <a:endParaRPr lang="en-GB"/>
          </a:p>
        </p:txBody>
      </p:sp>
    </p:spTree>
    <p:extLst>
      <p:ext uri="{BB962C8B-B14F-4D97-AF65-F5344CB8AC3E}">
        <p14:creationId xmlns:p14="http://schemas.microsoft.com/office/powerpoint/2010/main" val="23758985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CE9D1555-4E83-421D-BB28-D0946A7B2DAC}" type="slidenum">
              <a:rPr lang="en-US" altLang="en-US" smtClean="0"/>
              <a:pPr>
                <a:defRPr/>
              </a:pPr>
              <a:t>16</a:t>
            </a:fld>
            <a:endParaRPr lang="en-US" altLang="en-US"/>
          </a:p>
        </p:txBody>
      </p:sp>
    </p:spTree>
    <p:extLst>
      <p:ext uri="{BB962C8B-B14F-4D97-AF65-F5344CB8AC3E}">
        <p14:creationId xmlns:p14="http://schemas.microsoft.com/office/powerpoint/2010/main" val="26791579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DA7A719-3DA0-421F-96A5-6FBA849C23ED}" type="slidenum">
              <a:rPr lang="en-GB" smtClean="0"/>
              <a:t>17</a:t>
            </a:fld>
            <a:endParaRPr lang="en-GB"/>
          </a:p>
        </p:txBody>
      </p:sp>
    </p:spTree>
    <p:extLst>
      <p:ext uri="{BB962C8B-B14F-4D97-AF65-F5344CB8AC3E}">
        <p14:creationId xmlns:p14="http://schemas.microsoft.com/office/powerpoint/2010/main" val="433834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a:p>
        </p:txBody>
      </p:sp>
      <p:sp>
        <p:nvSpPr>
          <p:cNvPr id="4" name="Slide Number Placeholder 3"/>
          <p:cNvSpPr>
            <a:spLocks noGrp="1"/>
          </p:cNvSpPr>
          <p:nvPr>
            <p:ph type="sldNum" sz="quarter" idx="10"/>
          </p:nvPr>
        </p:nvSpPr>
        <p:spPr/>
        <p:txBody>
          <a:bodyPr/>
          <a:lstStyle/>
          <a:p>
            <a:pPr>
              <a:defRPr/>
            </a:pPr>
            <a:fld id="{CE9D1555-4E83-421D-BB28-D0946A7B2DAC}" type="slidenum">
              <a:rPr lang="en-US" altLang="en-US" smtClean="0"/>
              <a:pPr>
                <a:defRPr/>
              </a:pPr>
              <a:t>3</a:t>
            </a:fld>
            <a:endParaRPr lang="en-US" altLang="en-US"/>
          </a:p>
        </p:txBody>
      </p:sp>
    </p:spTree>
    <p:extLst>
      <p:ext uri="{BB962C8B-B14F-4D97-AF65-F5344CB8AC3E}">
        <p14:creationId xmlns:p14="http://schemas.microsoft.com/office/powerpoint/2010/main" val="2692915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a:p>
        </p:txBody>
      </p:sp>
      <p:sp>
        <p:nvSpPr>
          <p:cNvPr id="4" name="Slide Number Placeholder 3"/>
          <p:cNvSpPr>
            <a:spLocks noGrp="1"/>
          </p:cNvSpPr>
          <p:nvPr>
            <p:ph type="sldNum" sz="quarter" idx="10"/>
          </p:nvPr>
        </p:nvSpPr>
        <p:spPr/>
        <p:txBody>
          <a:bodyPr/>
          <a:lstStyle/>
          <a:p>
            <a:pPr>
              <a:defRPr/>
            </a:pPr>
            <a:fld id="{CE9D1555-4E83-421D-BB28-D0946A7B2DAC}" type="slidenum">
              <a:rPr lang="en-US" altLang="en-US" smtClean="0"/>
              <a:pPr>
                <a:defRPr/>
              </a:pPr>
              <a:t>5</a:t>
            </a:fld>
            <a:endParaRPr lang="en-US" altLang="en-US"/>
          </a:p>
        </p:txBody>
      </p:sp>
    </p:spTree>
    <p:extLst>
      <p:ext uri="{BB962C8B-B14F-4D97-AF65-F5344CB8AC3E}">
        <p14:creationId xmlns:p14="http://schemas.microsoft.com/office/powerpoint/2010/main" val="1020353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CE9D1555-4E83-421D-BB28-D0946A7B2DAC}" type="slidenum">
              <a:rPr lang="en-US" altLang="en-US" smtClean="0"/>
              <a:pPr>
                <a:defRPr/>
              </a:pPr>
              <a:t>6</a:t>
            </a:fld>
            <a:endParaRPr lang="en-US" altLang="en-US"/>
          </a:p>
        </p:txBody>
      </p:sp>
    </p:spTree>
    <p:extLst>
      <p:ext uri="{BB962C8B-B14F-4D97-AF65-F5344CB8AC3E}">
        <p14:creationId xmlns:p14="http://schemas.microsoft.com/office/powerpoint/2010/main" val="288943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GB">
              <a:solidFill>
                <a:srgbClr val="FF0000"/>
              </a:solidFill>
            </a:endParaRPr>
          </a:p>
        </p:txBody>
      </p:sp>
      <p:sp>
        <p:nvSpPr>
          <p:cNvPr id="4" name="Slide Number Placeholder 3"/>
          <p:cNvSpPr>
            <a:spLocks noGrp="1"/>
          </p:cNvSpPr>
          <p:nvPr>
            <p:ph type="sldNum" sz="quarter" idx="10"/>
          </p:nvPr>
        </p:nvSpPr>
        <p:spPr/>
        <p:txBody>
          <a:bodyPr/>
          <a:lstStyle/>
          <a:p>
            <a:pPr>
              <a:defRPr/>
            </a:pPr>
            <a:fld id="{CE9D1555-4E83-421D-BB28-D0946A7B2DAC}" type="slidenum">
              <a:rPr lang="en-US" altLang="en-US" smtClean="0"/>
              <a:pPr>
                <a:defRPr/>
              </a:pPr>
              <a:t>7</a:t>
            </a:fld>
            <a:endParaRPr lang="en-US" altLang="en-US"/>
          </a:p>
        </p:txBody>
      </p:sp>
    </p:spTree>
    <p:extLst>
      <p:ext uri="{BB962C8B-B14F-4D97-AF65-F5344CB8AC3E}">
        <p14:creationId xmlns:p14="http://schemas.microsoft.com/office/powerpoint/2010/main" val="846098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CE9D1555-4E83-421D-BB28-D0946A7B2DAC}" type="slidenum">
              <a:rPr lang="en-US" altLang="en-US" smtClean="0"/>
              <a:pPr>
                <a:defRPr/>
              </a:pPr>
              <a:t>8</a:t>
            </a:fld>
            <a:endParaRPr lang="en-US" altLang="en-US"/>
          </a:p>
        </p:txBody>
      </p:sp>
    </p:spTree>
    <p:extLst>
      <p:ext uri="{BB962C8B-B14F-4D97-AF65-F5344CB8AC3E}">
        <p14:creationId xmlns:p14="http://schemas.microsoft.com/office/powerpoint/2010/main" val="3380206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CE9D1555-4E83-421D-BB28-D0946A7B2DAC}" type="slidenum">
              <a:rPr lang="en-US" altLang="en-US" smtClean="0"/>
              <a:pPr>
                <a:defRPr/>
              </a:pPr>
              <a:t>9</a:t>
            </a:fld>
            <a:endParaRPr lang="en-US" altLang="en-US"/>
          </a:p>
        </p:txBody>
      </p:sp>
    </p:spTree>
    <p:extLst>
      <p:ext uri="{BB962C8B-B14F-4D97-AF65-F5344CB8AC3E}">
        <p14:creationId xmlns:p14="http://schemas.microsoft.com/office/powerpoint/2010/main" val="2513074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CE9D1555-4E83-421D-BB28-D0946A7B2DAC}" type="slidenum">
              <a:rPr lang="en-US" altLang="en-US" smtClean="0"/>
              <a:pPr>
                <a:defRPr/>
              </a:pPr>
              <a:t>10</a:t>
            </a:fld>
            <a:endParaRPr lang="en-US" altLang="en-US"/>
          </a:p>
        </p:txBody>
      </p:sp>
    </p:spTree>
    <p:extLst>
      <p:ext uri="{BB962C8B-B14F-4D97-AF65-F5344CB8AC3E}">
        <p14:creationId xmlns:p14="http://schemas.microsoft.com/office/powerpoint/2010/main" val="4201867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a:t>This is partly due to the number of International staff we have at the University.  It is also as a result of a change to University procedure whereby we are no longer perceiving the community background of staff using the residuary method.</a:t>
            </a:r>
          </a:p>
          <a:p>
            <a:endParaRPr lang="en-GB"/>
          </a:p>
        </p:txBody>
      </p:sp>
      <p:sp>
        <p:nvSpPr>
          <p:cNvPr id="4" name="Slide Number Placeholder 3"/>
          <p:cNvSpPr>
            <a:spLocks noGrp="1"/>
          </p:cNvSpPr>
          <p:nvPr>
            <p:ph type="sldNum" sz="quarter" idx="10"/>
          </p:nvPr>
        </p:nvSpPr>
        <p:spPr/>
        <p:txBody>
          <a:bodyPr/>
          <a:lstStyle/>
          <a:p>
            <a:fld id="{9DA7A719-3DA0-421F-96A5-6FBA849C23ED}" type="slidenum">
              <a:rPr lang="en-GB" smtClean="0"/>
              <a:t>11</a:t>
            </a:fld>
            <a:endParaRPr lang="en-GB"/>
          </a:p>
        </p:txBody>
      </p:sp>
    </p:spTree>
    <p:extLst>
      <p:ext uri="{BB962C8B-B14F-4D97-AF65-F5344CB8AC3E}">
        <p14:creationId xmlns:p14="http://schemas.microsoft.com/office/powerpoint/2010/main" val="4287142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F164C21-C569-4D77-8905-693F2532DB51}" type="datetime1">
              <a:rPr lang="en-GB" smtClean="0"/>
              <a:t>11/06/2024</a:t>
            </a:fld>
            <a:endParaRPr lang="en-GB"/>
          </a:p>
        </p:txBody>
      </p:sp>
      <p:sp>
        <p:nvSpPr>
          <p:cNvPr id="5" name="Footer Placeholder 4"/>
          <p:cNvSpPr>
            <a:spLocks noGrp="1"/>
          </p:cNvSpPr>
          <p:nvPr>
            <p:ph type="ftr" sz="quarter" idx="11"/>
          </p:nvPr>
        </p:nvSpPr>
        <p:spPr/>
        <p:txBody>
          <a:bodyPr/>
          <a:lstStyle/>
          <a:p>
            <a:r>
              <a:rPr lang="en-GB"/>
              <a:t>P = Protestant, RC =Roman Catholic, ND = Non-Determined</a:t>
            </a:r>
          </a:p>
        </p:txBody>
      </p:sp>
      <p:sp>
        <p:nvSpPr>
          <p:cNvPr id="6" name="Slide Number Placeholder 5"/>
          <p:cNvSpPr>
            <a:spLocks noGrp="1"/>
          </p:cNvSpPr>
          <p:nvPr>
            <p:ph type="sldNum" sz="quarter" idx="12"/>
          </p:nvPr>
        </p:nvSpPr>
        <p:spPr/>
        <p:txBody>
          <a:bodyPr/>
          <a:lstStyle/>
          <a:p>
            <a:fld id="{9DAEB418-C126-404C-A832-46C3209D1622}" type="slidenum">
              <a:rPr lang="en-GB" smtClean="0"/>
              <a:t>‹#›</a:t>
            </a:fld>
            <a:endParaRPr lang="en-GB"/>
          </a:p>
        </p:txBody>
      </p:sp>
    </p:spTree>
    <p:extLst>
      <p:ext uri="{BB962C8B-B14F-4D97-AF65-F5344CB8AC3E}">
        <p14:creationId xmlns:p14="http://schemas.microsoft.com/office/powerpoint/2010/main" val="2989025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91CBCFC-6FD0-4B3B-B8CB-A64F526AD355}" type="datetime1">
              <a:rPr lang="en-GB" smtClean="0"/>
              <a:t>11/06/2024</a:t>
            </a:fld>
            <a:endParaRPr lang="en-GB"/>
          </a:p>
        </p:txBody>
      </p:sp>
      <p:sp>
        <p:nvSpPr>
          <p:cNvPr id="5" name="Footer Placeholder 4"/>
          <p:cNvSpPr>
            <a:spLocks noGrp="1"/>
          </p:cNvSpPr>
          <p:nvPr>
            <p:ph type="ftr" sz="quarter" idx="11"/>
          </p:nvPr>
        </p:nvSpPr>
        <p:spPr/>
        <p:txBody>
          <a:bodyPr/>
          <a:lstStyle/>
          <a:p>
            <a:r>
              <a:rPr lang="en-GB"/>
              <a:t>P = Protestant, RC =Roman Catholic, ND = Non-Determined</a:t>
            </a:r>
          </a:p>
        </p:txBody>
      </p:sp>
      <p:sp>
        <p:nvSpPr>
          <p:cNvPr id="6" name="Slide Number Placeholder 5"/>
          <p:cNvSpPr>
            <a:spLocks noGrp="1"/>
          </p:cNvSpPr>
          <p:nvPr>
            <p:ph type="sldNum" sz="quarter" idx="12"/>
          </p:nvPr>
        </p:nvSpPr>
        <p:spPr/>
        <p:txBody>
          <a:bodyPr/>
          <a:lstStyle/>
          <a:p>
            <a:fld id="{9DAEB418-C126-404C-A832-46C3209D1622}" type="slidenum">
              <a:rPr lang="en-GB" smtClean="0"/>
              <a:t>‹#›</a:t>
            </a:fld>
            <a:endParaRPr lang="en-GB"/>
          </a:p>
        </p:txBody>
      </p:sp>
    </p:spTree>
    <p:extLst>
      <p:ext uri="{BB962C8B-B14F-4D97-AF65-F5344CB8AC3E}">
        <p14:creationId xmlns:p14="http://schemas.microsoft.com/office/powerpoint/2010/main" val="4109175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F449A5A-2406-44E6-A27B-1A13EEF14475}" type="datetime1">
              <a:rPr lang="en-GB" smtClean="0"/>
              <a:t>11/06/2024</a:t>
            </a:fld>
            <a:endParaRPr lang="en-GB"/>
          </a:p>
        </p:txBody>
      </p:sp>
      <p:sp>
        <p:nvSpPr>
          <p:cNvPr id="5" name="Footer Placeholder 4"/>
          <p:cNvSpPr>
            <a:spLocks noGrp="1"/>
          </p:cNvSpPr>
          <p:nvPr>
            <p:ph type="ftr" sz="quarter" idx="11"/>
          </p:nvPr>
        </p:nvSpPr>
        <p:spPr/>
        <p:txBody>
          <a:bodyPr/>
          <a:lstStyle/>
          <a:p>
            <a:r>
              <a:rPr lang="en-GB"/>
              <a:t>P = Protestant, RC =Roman Catholic, ND = Non-Determined</a:t>
            </a:r>
          </a:p>
        </p:txBody>
      </p:sp>
      <p:sp>
        <p:nvSpPr>
          <p:cNvPr id="6" name="Slide Number Placeholder 5"/>
          <p:cNvSpPr>
            <a:spLocks noGrp="1"/>
          </p:cNvSpPr>
          <p:nvPr>
            <p:ph type="sldNum" sz="quarter" idx="12"/>
          </p:nvPr>
        </p:nvSpPr>
        <p:spPr/>
        <p:txBody>
          <a:bodyPr/>
          <a:lstStyle/>
          <a:p>
            <a:fld id="{9DAEB418-C126-404C-A832-46C3209D1622}" type="slidenum">
              <a:rPr lang="en-GB" smtClean="0"/>
              <a:t>‹#›</a:t>
            </a:fld>
            <a:endParaRPr lang="en-GB"/>
          </a:p>
        </p:txBody>
      </p:sp>
    </p:spTree>
    <p:extLst>
      <p:ext uri="{BB962C8B-B14F-4D97-AF65-F5344CB8AC3E}">
        <p14:creationId xmlns:p14="http://schemas.microsoft.com/office/powerpoint/2010/main" val="2761336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F611A46-F657-472B-A8CC-1EF878665ECB}" type="datetime1">
              <a:rPr lang="en-GB" altLang="en-US" smtClean="0"/>
              <a:t>11/06/2024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ltLang="en-US"/>
              <a:t>P = Protestant, RC =Roman Catholic, ND = Non-Determined</a:t>
            </a:r>
          </a:p>
        </p:txBody>
      </p:sp>
      <p:sp>
        <p:nvSpPr>
          <p:cNvPr id="6" name="Slide Number Placeholder 5"/>
          <p:cNvSpPr>
            <a:spLocks noGrp="1"/>
          </p:cNvSpPr>
          <p:nvPr>
            <p:ph type="sldNum" sz="quarter" idx="12"/>
          </p:nvPr>
        </p:nvSpPr>
        <p:spPr/>
        <p:txBody>
          <a:bodyPr/>
          <a:lstStyle>
            <a:lvl1pPr>
              <a:defRPr/>
            </a:lvl1pPr>
          </a:lstStyle>
          <a:p>
            <a:pPr>
              <a:defRPr/>
            </a:pPr>
            <a:fld id="{2D467E55-905F-461A-9B18-FDF4395BFE6E}" type="slidenum">
              <a:rPr lang="en-US" altLang="en-US"/>
              <a:pPr>
                <a:defRPr/>
              </a:pPr>
              <a:t>‹#›</a:t>
            </a:fld>
            <a:endParaRPr lang="en-US" altLang="en-US"/>
          </a:p>
        </p:txBody>
      </p:sp>
    </p:spTree>
    <p:extLst>
      <p:ext uri="{BB962C8B-B14F-4D97-AF65-F5344CB8AC3E}">
        <p14:creationId xmlns:p14="http://schemas.microsoft.com/office/powerpoint/2010/main" val="810036428"/>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7AAEBE4-02C9-42F4-A88D-FDE4247ECF46}" type="datetime1">
              <a:rPr lang="en-GB" altLang="en-US" smtClean="0"/>
              <a:t>11/06/2024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ltLang="en-US"/>
              <a:t>P = Protestant, RC =Roman Catholic, ND = Non-Determined</a:t>
            </a:r>
          </a:p>
        </p:txBody>
      </p:sp>
      <p:sp>
        <p:nvSpPr>
          <p:cNvPr id="6" name="Slide Number Placeholder 5"/>
          <p:cNvSpPr>
            <a:spLocks noGrp="1"/>
          </p:cNvSpPr>
          <p:nvPr>
            <p:ph type="sldNum" sz="quarter" idx="12"/>
          </p:nvPr>
        </p:nvSpPr>
        <p:spPr/>
        <p:txBody>
          <a:bodyPr/>
          <a:lstStyle>
            <a:lvl1pPr>
              <a:defRPr/>
            </a:lvl1pPr>
          </a:lstStyle>
          <a:p>
            <a:pPr>
              <a:defRPr/>
            </a:pPr>
            <a:fld id="{4ECC1766-8743-4327-A5A0-3650B814B9AF}" type="slidenum">
              <a:rPr lang="en-US" altLang="en-US"/>
              <a:pPr>
                <a:defRPr/>
              </a:pPr>
              <a:t>‹#›</a:t>
            </a:fld>
            <a:endParaRPr lang="en-US" altLang="en-US"/>
          </a:p>
        </p:txBody>
      </p:sp>
    </p:spTree>
    <p:extLst>
      <p:ext uri="{BB962C8B-B14F-4D97-AF65-F5344CB8AC3E}">
        <p14:creationId xmlns:p14="http://schemas.microsoft.com/office/powerpoint/2010/main" val="3463286270"/>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B17522C-D641-42CE-AA58-15A58788E30E}" type="datetime1">
              <a:rPr lang="en-GB" altLang="en-US" smtClean="0"/>
              <a:t>11/06/2024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ltLang="en-US"/>
              <a:t>P = Protestant, RC =Roman Catholic, ND = Non-Determined</a:t>
            </a:r>
          </a:p>
        </p:txBody>
      </p:sp>
      <p:sp>
        <p:nvSpPr>
          <p:cNvPr id="6" name="Slide Number Placeholder 5"/>
          <p:cNvSpPr>
            <a:spLocks noGrp="1"/>
          </p:cNvSpPr>
          <p:nvPr>
            <p:ph type="sldNum" sz="quarter" idx="12"/>
          </p:nvPr>
        </p:nvSpPr>
        <p:spPr/>
        <p:txBody>
          <a:bodyPr/>
          <a:lstStyle>
            <a:lvl1pPr>
              <a:defRPr/>
            </a:lvl1pPr>
          </a:lstStyle>
          <a:p>
            <a:pPr>
              <a:defRPr/>
            </a:pPr>
            <a:fld id="{7430E204-EAD6-45E8-AB3D-FED3A90B34AC}" type="slidenum">
              <a:rPr lang="en-US" altLang="en-US"/>
              <a:pPr>
                <a:defRPr/>
              </a:pPr>
              <a:t>‹#›</a:t>
            </a:fld>
            <a:endParaRPr lang="en-US" altLang="en-US"/>
          </a:p>
        </p:txBody>
      </p:sp>
    </p:spTree>
    <p:extLst>
      <p:ext uri="{BB962C8B-B14F-4D97-AF65-F5344CB8AC3E}">
        <p14:creationId xmlns:p14="http://schemas.microsoft.com/office/powerpoint/2010/main" val="1668603110"/>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982BF3F-433E-4CC3-B45B-2E2081E3A4E8}" type="datetime1">
              <a:rPr lang="en-GB" altLang="en-US" smtClean="0"/>
              <a:t>11/06/2024</a:t>
            </a:fld>
            <a:endParaRPr lang="en-US" altLang="en-US"/>
          </a:p>
        </p:txBody>
      </p:sp>
      <p:sp>
        <p:nvSpPr>
          <p:cNvPr id="6" name="Footer Placeholder 4"/>
          <p:cNvSpPr>
            <a:spLocks noGrp="1"/>
          </p:cNvSpPr>
          <p:nvPr>
            <p:ph type="ftr" sz="quarter" idx="11"/>
          </p:nvPr>
        </p:nvSpPr>
        <p:spPr/>
        <p:txBody>
          <a:bodyPr/>
          <a:lstStyle>
            <a:lvl1pPr>
              <a:defRPr/>
            </a:lvl1pPr>
          </a:lstStyle>
          <a:p>
            <a:pPr>
              <a:defRPr/>
            </a:pPr>
            <a:r>
              <a:rPr lang="en-US" altLang="en-US"/>
              <a:t>P = Protestant, RC =Roman Catholic, ND = Non-Determined</a:t>
            </a:r>
          </a:p>
        </p:txBody>
      </p:sp>
      <p:sp>
        <p:nvSpPr>
          <p:cNvPr id="7" name="Slide Number Placeholder 5"/>
          <p:cNvSpPr>
            <a:spLocks noGrp="1"/>
          </p:cNvSpPr>
          <p:nvPr>
            <p:ph type="sldNum" sz="quarter" idx="12"/>
          </p:nvPr>
        </p:nvSpPr>
        <p:spPr/>
        <p:txBody>
          <a:bodyPr/>
          <a:lstStyle>
            <a:lvl1pPr>
              <a:defRPr/>
            </a:lvl1pPr>
          </a:lstStyle>
          <a:p>
            <a:pPr>
              <a:defRPr/>
            </a:pPr>
            <a:fld id="{DCFA08A3-FC6C-4236-AF00-476F1A4D1B34}" type="slidenum">
              <a:rPr lang="en-US" altLang="en-US"/>
              <a:pPr>
                <a:defRPr/>
              </a:pPr>
              <a:t>‹#›</a:t>
            </a:fld>
            <a:endParaRPr lang="en-US" altLang="en-US"/>
          </a:p>
        </p:txBody>
      </p:sp>
    </p:spTree>
    <p:extLst>
      <p:ext uri="{BB962C8B-B14F-4D97-AF65-F5344CB8AC3E}">
        <p14:creationId xmlns:p14="http://schemas.microsoft.com/office/powerpoint/2010/main" val="1277430727"/>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30C183F-EDAD-4F7B-A62A-FCA41469A58A}" type="datetime1">
              <a:rPr lang="en-GB" altLang="en-US" smtClean="0"/>
              <a:t>11/06/2024</a:t>
            </a:fld>
            <a:endParaRPr lang="en-US" altLang="en-US"/>
          </a:p>
        </p:txBody>
      </p:sp>
      <p:sp>
        <p:nvSpPr>
          <p:cNvPr id="8" name="Footer Placeholder 4"/>
          <p:cNvSpPr>
            <a:spLocks noGrp="1"/>
          </p:cNvSpPr>
          <p:nvPr>
            <p:ph type="ftr" sz="quarter" idx="11"/>
          </p:nvPr>
        </p:nvSpPr>
        <p:spPr/>
        <p:txBody>
          <a:bodyPr/>
          <a:lstStyle>
            <a:lvl1pPr>
              <a:defRPr/>
            </a:lvl1pPr>
          </a:lstStyle>
          <a:p>
            <a:pPr>
              <a:defRPr/>
            </a:pPr>
            <a:r>
              <a:rPr lang="en-US" altLang="en-US"/>
              <a:t>P = Protestant, RC =Roman Catholic, ND = Non-Determined</a:t>
            </a:r>
          </a:p>
        </p:txBody>
      </p:sp>
      <p:sp>
        <p:nvSpPr>
          <p:cNvPr id="9" name="Slide Number Placeholder 5"/>
          <p:cNvSpPr>
            <a:spLocks noGrp="1"/>
          </p:cNvSpPr>
          <p:nvPr>
            <p:ph type="sldNum" sz="quarter" idx="12"/>
          </p:nvPr>
        </p:nvSpPr>
        <p:spPr/>
        <p:txBody>
          <a:bodyPr/>
          <a:lstStyle>
            <a:lvl1pPr>
              <a:defRPr/>
            </a:lvl1pPr>
          </a:lstStyle>
          <a:p>
            <a:pPr>
              <a:defRPr/>
            </a:pPr>
            <a:fld id="{21351D54-CC44-4D5F-A1D8-9058FD1FEEDB}" type="slidenum">
              <a:rPr lang="en-US" altLang="en-US"/>
              <a:pPr>
                <a:defRPr/>
              </a:pPr>
              <a:t>‹#›</a:t>
            </a:fld>
            <a:endParaRPr lang="en-US" altLang="en-US"/>
          </a:p>
        </p:txBody>
      </p:sp>
    </p:spTree>
    <p:extLst>
      <p:ext uri="{BB962C8B-B14F-4D97-AF65-F5344CB8AC3E}">
        <p14:creationId xmlns:p14="http://schemas.microsoft.com/office/powerpoint/2010/main" val="2672390987"/>
      </p:ext>
    </p:extLst>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C51AC85-A76E-4388-93E5-5A04BBF45644}" type="datetime1">
              <a:rPr lang="en-GB" altLang="en-US" smtClean="0"/>
              <a:t>11/06/2024</a:t>
            </a:fld>
            <a:endParaRPr lang="en-US" altLang="en-US"/>
          </a:p>
        </p:txBody>
      </p:sp>
      <p:sp>
        <p:nvSpPr>
          <p:cNvPr id="4" name="Footer Placeholder 4"/>
          <p:cNvSpPr>
            <a:spLocks noGrp="1"/>
          </p:cNvSpPr>
          <p:nvPr>
            <p:ph type="ftr" sz="quarter" idx="11"/>
          </p:nvPr>
        </p:nvSpPr>
        <p:spPr/>
        <p:txBody>
          <a:bodyPr/>
          <a:lstStyle>
            <a:lvl1pPr>
              <a:defRPr/>
            </a:lvl1pPr>
          </a:lstStyle>
          <a:p>
            <a:pPr>
              <a:defRPr/>
            </a:pPr>
            <a:r>
              <a:rPr lang="en-US" altLang="en-US"/>
              <a:t>P = Protestant, RC =Roman Catholic, ND = Non-Determined</a:t>
            </a:r>
          </a:p>
        </p:txBody>
      </p:sp>
      <p:sp>
        <p:nvSpPr>
          <p:cNvPr id="5" name="Slide Number Placeholder 5"/>
          <p:cNvSpPr>
            <a:spLocks noGrp="1"/>
          </p:cNvSpPr>
          <p:nvPr>
            <p:ph type="sldNum" sz="quarter" idx="12"/>
          </p:nvPr>
        </p:nvSpPr>
        <p:spPr/>
        <p:txBody>
          <a:bodyPr/>
          <a:lstStyle>
            <a:lvl1pPr>
              <a:defRPr/>
            </a:lvl1pPr>
          </a:lstStyle>
          <a:p>
            <a:pPr>
              <a:defRPr/>
            </a:pPr>
            <a:fld id="{08822A51-BE53-4C0B-9CD5-CE059265D2A8}" type="slidenum">
              <a:rPr lang="en-US" altLang="en-US"/>
              <a:pPr>
                <a:defRPr/>
              </a:pPr>
              <a:t>‹#›</a:t>
            </a:fld>
            <a:endParaRPr lang="en-US" altLang="en-US"/>
          </a:p>
        </p:txBody>
      </p:sp>
    </p:spTree>
    <p:extLst>
      <p:ext uri="{BB962C8B-B14F-4D97-AF65-F5344CB8AC3E}">
        <p14:creationId xmlns:p14="http://schemas.microsoft.com/office/powerpoint/2010/main" val="1476623868"/>
      </p:ext>
    </p:extLst>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3E63C53-65BD-42B5-9F20-615AF838417F}" type="datetime1">
              <a:rPr lang="en-GB" altLang="en-US" smtClean="0"/>
              <a:t>11/06/2024</a:t>
            </a:fld>
            <a:endParaRPr lang="en-US" altLang="en-US"/>
          </a:p>
        </p:txBody>
      </p:sp>
      <p:sp>
        <p:nvSpPr>
          <p:cNvPr id="3" name="Footer Placeholder 4"/>
          <p:cNvSpPr>
            <a:spLocks noGrp="1"/>
          </p:cNvSpPr>
          <p:nvPr>
            <p:ph type="ftr" sz="quarter" idx="11"/>
          </p:nvPr>
        </p:nvSpPr>
        <p:spPr/>
        <p:txBody>
          <a:bodyPr/>
          <a:lstStyle>
            <a:lvl1pPr>
              <a:defRPr/>
            </a:lvl1pPr>
          </a:lstStyle>
          <a:p>
            <a:pPr>
              <a:defRPr/>
            </a:pPr>
            <a:r>
              <a:rPr lang="en-US" altLang="en-US"/>
              <a:t>P = Protestant, RC =Roman Catholic, ND = Non-Determined</a:t>
            </a:r>
          </a:p>
        </p:txBody>
      </p:sp>
      <p:sp>
        <p:nvSpPr>
          <p:cNvPr id="4" name="Slide Number Placeholder 5"/>
          <p:cNvSpPr>
            <a:spLocks noGrp="1"/>
          </p:cNvSpPr>
          <p:nvPr>
            <p:ph type="sldNum" sz="quarter" idx="12"/>
          </p:nvPr>
        </p:nvSpPr>
        <p:spPr/>
        <p:txBody>
          <a:bodyPr/>
          <a:lstStyle>
            <a:lvl1pPr>
              <a:defRPr/>
            </a:lvl1pPr>
          </a:lstStyle>
          <a:p>
            <a:pPr>
              <a:defRPr/>
            </a:pPr>
            <a:fld id="{E98455D7-E4FF-4F7B-BF15-7E811277D36A}" type="slidenum">
              <a:rPr lang="en-US" altLang="en-US"/>
              <a:pPr>
                <a:defRPr/>
              </a:pPr>
              <a:t>‹#›</a:t>
            </a:fld>
            <a:endParaRPr lang="en-US" altLang="en-US"/>
          </a:p>
        </p:txBody>
      </p:sp>
    </p:spTree>
    <p:extLst>
      <p:ext uri="{BB962C8B-B14F-4D97-AF65-F5344CB8AC3E}">
        <p14:creationId xmlns:p14="http://schemas.microsoft.com/office/powerpoint/2010/main" val="3962153958"/>
      </p:ext>
    </p:extLst>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8169EC1-D57C-4DFE-B284-AC3F8E7FA57A}" type="datetime1">
              <a:rPr lang="en-GB" altLang="en-US" smtClean="0"/>
              <a:t>11/06/2024</a:t>
            </a:fld>
            <a:endParaRPr lang="en-US" altLang="en-US"/>
          </a:p>
        </p:txBody>
      </p:sp>
      <p:sp>
        <p:nvSpPr>
          <p:cNvPr id="6" name="Footer Placeholder 4"/>
          <p:cNvSpPr>
            <a:spLocks noGrp="1"/>
          </p:cNvSpPr>
          <p:nvPr>
            <p:ph type="ftr" sz="quarter" idx="11"/>
          </p:nvPr>
        </p:nvSpPr>
        <p:spPr/>
        <p:txBody>
          <a:bodyPr/>
          <a:lstStyle>
            <a:lvl1pPr>
              <a:defRPr/>
            </a:lvl1pPr>
          </a:lstStyle>
          <a:p>
            <a:pPr>
              <a:defRPr/>
            </a:pPr>
            <a:r>
              <a:rPr lang="en-US" altLang="en-US"/>
              <a:t>P = Protestant, RC =Roman Catholic, ND = Non-Determined</a:t>
            </a:r>
          </a:p>
        </p:txBody>
      </p:sp>
      <p:sp>
        <p:nvSpPr>
          <p:cNvPr id="7" name="Slide Number Placeholder 5"/>
          <p:cNvSpPr>
            <a:spLocks noGrp="1"/>
          </p:cNvSpPr>
          <p:nvPr>
            <p:ph type="sldNum" sz="quarter" idx="12"/>
          </p:nvPr>
        </p:nvSpPr>
        <p:spPr/>
        <p:txBody>
          <a:bodyPr/>
          <a:lstStyle>
            <a:lvl1pPr>
              <a:defRPr/>
            </a:lvl1pPr>
          </a:lstStyle>
          <a:p>
            <a:pPr>
              <a:defRPr/>
            </a:pPr>
            <a:fld id="{4B9B4D6E-4FD8-41F9-A61A-C547EAC2E631}" type="slidenum">
              <a:rPr lang="en-US" altLang="en-US"/>
              <a:pPr>
                <a:defRPr/>
              </a:pPr>
              <a:t>‹#›</a:t>
            </a:fld>
            <a:endParaRPr lang="en-US" altLang="en-US"/>
          </a:p>
        </p:txBody>
      </p:sp>
    </p:spTree>
    <p:extLst>
      <p:ext uri="{BB962C8B-B14F-4D97-AF65-F5344CB8AC3E}">
        <p14:creationId xmlns:p14="http://schemas.microsoft.com/office/powerpoint/2010/main" val="198151147"/>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79D16B4-FCF7-4985-B7FF-E646029FE141}" type="datetime1">
              <a:rPr lang="en-GB" smtClean="0"/>
              <a:t>11/06/2024</a:t>
            </a:fld>
            <a:endParaRPr lang="en-GB"/>
          </a:p>
        </p:txBody>
      </p:sp>
      <p:sp>
        <p:nvSpPr>
          <p:cNvPr id="5" name="Footer Placeholder 4"/>
          <p:cNvSpPr>
            <a:spLocks noGrp="1"/>
          </p:cNvSpPr>
          <p:nvPr>
            <p:ph type="ftr" sz="quarter" idx="11"/>
          </p:nvPr>
        </p:nvSpPr>
        <p:spPr/>
        <p:txBody>
          <a:bodyPr/>
          <a:lstStyle/>
          <a:p>
            <a:r>
              <a:rPr lang="en-GB"/>
              <a:t>P = Protestant, RC =Roman Catholic, ND = Non-Determined</a:t>
            </a:r>
          </a:p>
        </p:txBody>
      </p:sp>
      <p:sp>
        <p:nvSpPr>
          <p:cNvPr id="6" name="Slide Number Placeholder 5"/>
          <p:cNvSpPr>
            <a:spLocks noGrp="1"/>
          </p:cNvSpPr>
          <p:nvPr>
            <p:ph type="sldNum" sz="quarter" idx="12"/>
          </p:nvPr>
        </p:nvSpPr>
        <p:spPr/>
        <p:txBody>
          <a:bodyPr/>
          <a:lstStyle/>
          <a:p>
            <a:fld id="{9DAEB418-C126-404C-A832-46C3209D1622}" type="slidenum">
              <a:rPr lang="en-GB" smtClean="0"/>
              <a:t>‹#›</a:t>
            </a:fld>
            <a:endParaRPr lang="en-GB"/>
          </a:p>
        </p:txBody>
      </p:sp>
    </p:spTree>
    <p:extLst>
      <p:ext uri="{BB962C8B-B14F-4D97-AF65-F5344CB8AC3E}">
        <p14:creationId xmlns:p14="http://schemas.microsoft.com/office/powerpoint/2010/main" val="38973323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6F73EBE-229B-4737-8EF3-2C927491F4FA}" type="datetime1">
              <a:rPr lang="en-GB" altLang="en-US" smtClean="0"/>
              <a:t>11/06/2024</a:t>
            </a:fld>
            <a:endParaRPr lang="en-US" altLang="en-US"/>
          </a:p>
        </p:txBody>
      </p:sp>
      <p:sp>
        <p:nvSpPr>
          <p:cNvPr id="6" name="Footer Placeholder 4"/>
          <p:cNvSpPr>
            <a:spLocks noGrp="1"/>
          </p:cNvSpPr>
          <p:nvPr>
            <p:ph type="ftr" sz="quarter" idx="11"/>
          </p:nvPr>
        </p:nvSpPr>
        <p:spPr/>
        <p:txBody>
          <a:bodyPr/>
          <a:lstStyle>
            <a:lvl1pPr>
              <a:defRPr/>
            </a:lvl1pPr>
          </a:lstStyle>
          <a:p>
            <a:pPr>
              <a:defRPr/>
            </a:pPr>
            <a:r>
              <a:rPr lang="en-US" altLang="en-US"/>
              <a:t>P = Protestant, RC =Roman Catholic, ND = Non-Determined</a:t>
            </a:r>
          </a:p>
        </p:txBody>
      </p:sp>
      <p:sp>
        <p:nvSpPr>
          <p:cNvPr id="7" name="Slide Number Placeholder 5"/>
          <p:cNvSpPr>
            <a:spLocks noGrp="1"/>
          </p:cNvSpPr>
          <p:nvPr>
            <p:ph type="sldNum" sz="quarter" idx="12"/>
          </p:nvPr>
        </p:nvSpPr>
        <p:spPr/>
        <p:txBody>
          <a:bodyPr/>
          <a:lstStyle>
            <a:lvl1pPr>
              <a:defRPr/>
            </a:lvl1pPr>
          </a:lstStyle>
          <a:p>
            <a:pPr>
              <a:defRPr/>
            </a:pPr>
            <a:fld id="{2DCE35D5-F87D-4464-BEA4-43926C251934}" type="slidenum">
              <a:rPr lang="en-US" altLang="en-US"/>
              <a:pPr>
                <a:defRPr/>
              </a:pPr>
              <a:t>‹#›</a:t>
            </a:fld>
            <a:endParaRPr lang="en-US" altLang="en-US"/>
          </a:p>
        </p:txBody>
      </p:sp>
    </p:spTree>
    <p:extLst>
      <p:ext uri="{BB962C8B-B14F-4D97-AF65-F5344CB8AC3E}">
        <p14:creationId xmlns:p14="http://schemas.microsoft.com/office/powerpoint/2010/main" val="4157385059"/>
      </p:ext>
    </p:extLst>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1D7A77F-5142-4935-B527-7AC56ED00786}" type="datetime1">
              <a:rPr lang="en-GB" altLang="en-US" smtClean="0"/>
              <a:t>11/06/2024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ltLang="en-US"/>
              <a:t>P = Protestant, RC =Roman Catholic, ND = Non-Determined</a:t>
            </a:r>
          </a:p>
        </p:txBody>
      </p:sp>
      <p:sp>
        <p:nvSpPr>
          <p:cNvPr id="6" name="Slide Number Placeholder 5"/>
          <p:cNvSpPr>
            <a:spLocks noGrp="1"/>
          </p:cNvSpPr>
          <p:nvPr>
            <p:ph type="sldNum" sz="quarter" idx="12"/>
          </p:nvPr>
        </p:nvSpPr>
        <p:spPr/>
        <p:txBody>
          <a:bodyPr/>
          <a:lstStyle>
            <a:lvl1pPr>
              <a:defRPr/>
            </a:lvl1pPr>
          </a:lstStyle>
          <a:p>
            <a:pPr>
              <a:defRPr/>
            </a:pPr>
            <a:fld id="{E8DA503D-3E70-46A6-8A27-35C751921163}" type="slidenum">
              <a:rPr lang="en-US" altLang="en-US"/>
              <a:pPr>
                <a:defRPr/>
              </a:pPr>
              <a:t>‹#›</a:t>
            </a:fld>
            <a:endParaRPr lang="en-US" altLang="en-US"/>
          </a:p>
        </p:txBody>
      </p:sp>
    </p:spTree>
    <p:extLst>
      <p:ext uri="{BB962C8B-B14F-4D97-AF65-F5344CB8AC3E}">
        <p14:creationId xmlns:p14="http://schemas.microsoft.com/office/powerpoint/2010/main" val="3951486133"/>
      </p:ext>
    </p:extLst>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72976D6-E018-4152-B838-628E5301C286}" type="datetime1">
              <a:rPr lang="en-GB" altLang="en-US" smtClean="0"/>
              <a:t>11/06/2024</a:t>
            </a:fld>
            <a:endParaRPr lang="en-US" altLang="en-US"/>
          </a:p>
        </p:txBody>
      </p:sp>
      <p:sp>
        <p:nvSpPr>
          <p:cNvPr id="5" name="Footer Placeholder 4"/>
          <p:cNvSpPr>
            <a:spLocks noGrp="1"/>
          </p:cNvSpPr>
          <p:nvPr>
            <p:ph type="ftr" sz="quarter" idx="11"/>
          </p:nvPr>
        </p:nvSpPr>
        <p:spPr/>
        <p:txBody>
          <a:bodyPr/>
          <a:lstStyle>
            <a:lvl1pPr>
              <a:defRPr/>
            </a:lvl1pPr>
          </a:lstStyle>
          <a:p>
            <a:pPr>
              <a:defRPr/>
            </a:pPr>
            <a:r>
              <a:rPr lang="en-US" altLang="en-US"/>
              <a:t>P = Protestant, RC =Roman Catholic, ND = Non-Determined</a:t>
            </a:r>
          </a:p>
        </p:txBody>
      </p:sp>
      <p:sp>
        <p:nvSpPr>
          <p:cNvPr id="6" name="Slide Number Placeholder 5"/>
          <p:cNvSpPr>
            <a:spLocks noGrp="1"/>
          </p:cNvSpPr>
          <p:nvPr>
            <p:ph type="sldNum" sz="quarter" idx="12"/>
          </p:nvPr>
        </p:nvSpPr>
        <p:spPr/>
        <p:txBody>
          <a:bodyPr/>
          <a:lstStyle>
            <a:lvl1pPr>
              <a:defRPr/>
            </a:lvl1pPr>
          </a:lstStyle>
          <a:p>
            <a:pPr>
              <a:defRPr/>
            </a:pPr>
            <a:fld id="{0CD02A28-7851-4EB9-85EA-ED337963B72C}" type="slidenum">
              <a:rPr lang="en-US" altLang="en-US"/>
              <a:pPr>
                <a:defRPr/>
              </a:pPr>
              <a:t>‹#›</a:t>
            </a:fld>
            <a:endParaRPr lang="en-US" altLang="en-US"/>
          </a:p>
        </p:txBody>
      </p:sp>
    </p:spTree>
    <p:extLst>
      <p:ext uri="{BB962C8B-B14F-4D97-AF65-F5344CB8AC3E}">
        <p14:creationId xmlns:p14="http://schemas.microsoft.com/office/powerpoint/2010/main" val="1702455012"/>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584D88-CE44-43A6-B549-CF8A8DE844F7}" type="datetime1">
              <a:rPr lang="en-GB" smtClean="0"/>
              <a:t>11/06/2024</a:t>
            </a:fld>
            <a:endParaRPr lang="en-GB"/>
          </a:p>
        </p:txBody>
      </p:sp>
      <p:sp>
        <p:nvSpPr>
          <p:cNvPr id="5" name="Footer Placeholder 4"/>
          <p:cNvSpPr>
            <a:spLocks noGrp="1"/>
          </p:cNvSpPr>
          <p:nvPr>
            <p:ph type="ftr" sz="quarter" idx="11"/>
          </p:nvPr>
        </p:nvSpPr>
        <p:spPr/>
        <p:txBody>
          <a:bodyPr/>
          <a:lstStyle/>
          <a:p>
            <a:r>
              <a:rPr lang="en-GB"/>
              <a:t>P = Protestant, RC =Roman Catholic, ND = Non-Determined</a:t>
            </a:r>
          </a:p>
        </p:txBody>
      </p:sp>
      <p:sp>
        <p:nvSpPr>
          <p:cNvPr id="6" name="Slide Number Placeholder 5"/>
          <p:cNvSpPr>
            <a:spLocks noGrp="1"/>
          </p:cNvSpPr>
          <p:nvPr>
            <p:ph type="sldNum" sz="quarter" idx="12"/>
          </p:nvPr>
        </p:nvSpPr>
        <p:spPr/>
        <p:txBody>
          <a:bodyPr/>
          <a:lstStyle/>
          <a:p>
            <a:fld id="{9DAEB418-C126-404C-A832-46C3209D1622}" type="slidenum">
              <a:rPr lang="en-GB" smtClean="0"/>
              <a:t>‹#›</a:t>
            </a:fld>
            <a:endParaRPr lang="en-GB"/>
          </a:p>
        </p:txBody>
      </p:sp>
    </p:spTree>
    <p:extLst>
      <p:ext uri="{BB962C8B-B14F-4D97-AF65-F5344CB8AC3E}">
        <p14:creationId xmlns:p14="http://schemas.microsoft.com/office/powerpoint/2010/main" val="3023045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B486BC9-7849-44B9-8EB1-58C821851AF2}" type="datetime1">
              <a:rPr lang="en-GB" smtClean="0"/>
              <a:t>11/06/2024</a:t>
            </a:fld>
            <a:endParaRPr lang="en-GB"/>
          </a:p>
        </p:txBody>
      </p:sp>
      <p:sp>
        <p:nvSpPr>
          <p:cNvPr id="6" name="Footer Placeholder 5"/>
          <p:cNvSpPr>
            <a:spLocks noGrp="1"/>
          </p:cNvSpPr>
          <p:nvPr>
            <p:ph type="ftr" sz="quarter" idx="11"/>
          </p:nvPr>
        </p:nvSpPr>
        <p:spPr/>
        <p:txBody>
          <a:bodyPr/>
          <a:lstStyle/>
          <a:p>
            <a:r>
              <a:rPr lang="en-GB"/>
              <a:t>P = Protestant, RC =Roman Catholic, ND = Non-Determined</a:t>
            </a:r>
          </a:p>
        </p:txBody>
      </p:sp>
      <p:sp>
        <p:nvSpPr>
          <p:cNvPr id="7" name="Slide Number Placeholder 6"/>
          <p:cNvSpPr>
            <a:spLocks noGrp="1"/>
          </p:cNvSpPr>
          <p:nvPr>
            <p:ph type="sldNum" sz="quarter" idx="12"/>
          </p:nvPr>
        </p:nvSpPr>
        <p:spPr/>
        <p:txBody>
          <a:bodyPr/>
          <a:lstStyle/>
          <a:p>
            <a:fld id="{9DAEB418-C126-404C-A832-46C3209D1622}" type="slidenum">
              <a:rPr lang="en-GB" smtClean="0"/>
              <a:t>‹#›</a:t>
            </a:fld>
            <a:endParaRPr lang="en-GB"/>
          </a:p>
        </p:txBody>
      </p:sp>
    </p:spTree>
    <p:extLst>
      <p:ext uri="{BB962C8B-B14F-4D97-AF65-F5344CB8AC3E}">
        <p14:creationId xmlns:p14="http://schemas.microsoft.com/office/powerpoint/2010/main" val="1605770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C7C4FE3-1E77-4450-B3C0-F7E9FCF49C1F}" type="datetime1">
              <a:rPr lang="en-GB" smtClean="0"/>
              <a:t>11/06/2024</a:t>
            </a:fld>
            <a:endParaRPr lang="en-GB"/>
          </a:p>
        </p:txBody>
      </p:sp>
      <p:sp>
        <p:nvSpPr>
          <p:cNvPr id="8" name="Footer Placeholder 7"/>
          <p:cNvSpPr>
            <a:spLocks noGrp="1"/>
          </p:cNvSpPr>
          <p:nvPr>
            <p:ph type="ftr" sz="quarter" idx="11"/>
          </p:nvPr>
        </p:nvSpPr>
        <p:spPr/>
        <p:txBody>
          <a:bodyPr/>
          <a:lstStyle/>
          <a:p>
            <a:r>
              <a:rPr lang="en-GB"/>
              <a:t>P = Protestant, RC =Roman Catholic, ND = Non-Determined</a:t>
            </a:r>
          </a:p>
        </p:txBody>
      </p:sp>
      <p:sp>
        <p:nvSpPr>
          <p:cNvPr id="9" name="Slide Number Placeholder 8"/>
          <p:cNvSpPr>
            <a:spLocks noGrp="1"/>
          </p:cNvSpPr>
          <p:nvPr>
            <p:ph type="sldNum" sz="quarter" idx="12"/>
          </p:nvPr>
        </p:nvSpPr>
        <p:spPr/>
        <p:txBody>
          <a:bodyPr/>
          <a:lstStyle/>
          <a:p>
            <a:fld id="{9DAEB418-C126-404C-A832-46C3209D1622}" type="slidenum">
              <a:rPr lang="en-GB" smtClean="0"/>
              <a:t>‹#›</a:t>
            </a:fld>
            <a:endParaRPr lang="en-GB"/>
          </a:p>
        </p:txBody>
      </p:sp>
    </p:spTree>
    <p:extLst>
      <p:ext uri="{BB962C8B-B14F-4D97-AF65-F5344CB8AC3E}">
        <p14:creationId xmlns:p14="http://schemas.microsoft.com/office/powerpoint/2010/main" val="1979440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237F7C6-E6C5-4B5C-B602-8FCA1CE5357A}" type="datetime1">
              <a:rPr lang="en-GB" smtClean="0"/>
              <a:t>11/06/2024</a:t>
            </a:fld>
            <a:endParaRPr lang="en-GB"/>
          </a:p>
        </p:txBody>
      </p:sp>
      <p:sp>
        <p:nvSpPr>
          <p:cNvPr id="4" name="Footer Placeholder 3"/>
          <p:cNvSpPr>
            <a:spLocks noGrp="1"/>
          </p:cNvSpPr>
          <p:nvPr>
            <p:ph type="ftr" sz="quarter" idx="11"/>
          </p:nvPr>
        </p:nvSpPr>
        <p:spPr/>
        <p:txBody>
          <a:bodyPr/>
          <a:lstStyle/>
          <a:p>
            <a:r>
              <a:rPr lang="en-GB"/>
              <a:t>P = Protestant, RC =Roman Catholic, ND = Non-Determined</a:t>
            </a:r>
          </a:p>
        </p:txBody>
      </p:sp>
      <p:sp>
        <p:nvSpPr>
          <p:cNvPr id="5" name="Slide Number Placeholder 4"/>
          <p:cNvSpPr>
            <a:spLocks noGrp="1"/>
          </p:cNvSpPr>
          <p:nvPr>
            <p:ph type="sldNum" sz="quarter" idx="12"/>
          </p:nvPr>
        </p:nvSpPr>
        <p:spPr/>
        <p:txBody>
          <a:bodyPr/>
          <a:lstStyle/>
          <a:p>
            <a:fld id="{9DAEB418-C126-404C-A832-46C3209D1622}" type="slidenum">
              <a:rPr lang="en-GB" smtClean="0"/>
              <a:t>‹#›</a:t>
            </a:fld>
            <a:endParaRPr lang="en-GB"/>
          </a:p>
        </p:txBody>
      </p:sp>
    </p:spTree>
    <p:extLst>
      <p:ext uri="{BB962C8B-B14F-4D97-AF65-F5344CB8AC3E}">
        <p14:creationId xmlns:p14="http://schemas.microsoft.com/office/powerpoint/2010/main" val="3558395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98F009-2D5D-4B28-9A97-1C92DEC5B0CB}" type="datetime1">
              <a:rPr lang="en-GB" smtClean="0"/>
              <a:t>11/06/2024</a:t>
            </a:fld>
            <a:endParaRPr lang="en-GB"/>
          </a:p>
        </p:txBody>
      </p:sp>
      <p:sp>
        <p:nvSpPr>
          <p:cNvPr id="3" name="Footer Placeholder 2"/>
          <p:cNvSpPr>
            <a:spLocks noGrp="1"/>
          </p:cNvSpPr>
          <p:nvPr>
            <p:ph type="ftr" sz="quarter" idx="11"/>
          </p:nvPr>
        </p:nvSpPr>
        <p:spPr/>
        <p:txBody>
          <a:bodyPr/>
          <a:lstStyle/>
          <a:p>
            <a:r>
              <a:rPr lang="en-GB"/>
              <a:t>P = Protestant, RC =Roman Catholic, ND = Non-Determined</a:t>
            </a:r>
          </a:p>
        </p:txBody>
      </p:sp>
      <p:sp>
        <p:nvSpPr>
          <p:cNvPr id="4" name="Slide Number Placeholder 3"/>
          <p:cNvSpPr>
            <a:spLocks noGrp="1"/>
          </p:cNvSpPr>
          <p:nvPr>
            <p:ph type="sldNum" sz="quarter" idx="12"/>
          </p:nvPr>
        </p:nvSpPr>
        <p:spPr/>
        <p:txBody>
          <a:bodyPr/>
          <a:lstStyle/>
          <a:p>
            <a:fld id="{9DAEB418-C126-404C-A832-46C3209D1622}" type="slidenum">
              <a:rPr lang="en-GB" smtClean="0"/>
              <a:t>‹#›</a:t>
            </a:fld>
            <a:endParaRPr lang="en-GB"/>
          </a:p>
        </p:txBody>
      </p:sp>
    </p:spTree>
    <p:extLst>
      <p:ext uri="{BB962C8B-B14F-4D97-AF65-F5344CB8AC3E}">
        <p14:creationId xmlns:p14="http://schemas.microsoft.com/office/powerpoint/2010/main" val="109661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28225F-5DA2-452F-92AA-12A382CA46E5}" type="datetime1">
              <a:rPr lang="en-GB" smtClean="0"/>
              <a:t>11/06/2024</a:t>
            </a:fld>
            <a:endParaRPr lang="en-GB"/>
          </a:p>
        </p:txBody>
      </p:sp>
      <p:sp>
        <p:nvSpPr>
          <p:cNvPr id="6" name="Footer Placeholder 5"/>
          <p:cNvSpPr>
            <a:spLocks noGrp="1"/>
          </p:cNvSpPr>
          <p:nvPr>
            <p:ph type="ftr" sz="quarter" idx="11"/>
          </p:nvPr>
        </p:nvSpPr>
        <p:spPr/>
        <p:txBody>
          <a:bodyPr/>
          <a:lstStyle/>
          <a:p>
            <a:r>
              <a:rPr lang="en-GB"/>
              <a:t>P = Protestant, RC =Roman Catholic, ND = Non-Determined</a:t>
            </a:r>
          </a:p>
        </p:txBody>
      </p:sp>
      <p:sp>
        <p:nvSpPr>
          <p:cNvPr id="7" name="Slide Number Placeholder 6"/>
          <p:cNvSpPr>
            <a:spLocks noGrp="1"/>
          </p:cNvSpPr>
          <p:nvPr>
            <p:ph type="sldNum" sz="quarter" idx="12"/>
          </p:nvPr>
        </p:nvSpPr>
        <p:spPr/>
        <p:txBody>
          <a:bodyPr/>
          <a:lstStyle/>
          <a:p>
            <a:fld id="{9DAEB418-C126-404C-A832-46C3209D1622}" type="slidenum">
              <a:rPr lang="en-GB" smtClean="0"/>
              <a:t>‹#›</a:t>
            </a:fld>
            <a:endParaRPr lang="en-GB"/>
          </a:p>
        </p:txBody>
      </p:sp>
    </p:spTree>
    <p:extLst>
      <p:ext uri="{BB962C8B-B14F-4D97-AF65-F5344CB8AC3E}">
        <p14:creationId xmlns:p14="http://schemas.microsoft.com/office/powerpoint/2010/main" val="2983666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25145A-3E92-48B4-BD0B-492C79A54988}" type="datetime1">
              <a:rPr lang="en-GB" smtClean="0"/>
              <a:t>11/06/2024</a:t>
            </a:fld>
            <a:endParaRPr lang="en-GB"/>
          </a:p>
        </p:txBody>
      </p:sp>
      <p:sp>
        <p:nvSpPr>
          <p:cNvPr id="6" name="Footer Placeholder 5"/>
          <p:cNvSpPr>
            <a:spLocks noGrp="1"/>
          </p:cNvSpPr>
          <p:nvPr>
            <p:ph type="ftr" sz="quarter" idx="11"/>
          </p:nvPr>
        </p:nvSpPr>
        <p:spPr/>
        <p:txBody>
          <a:bodyPr/>
          <a:lstStyle/>
          <a:p>
            <a:r>
              <a:rPr lang="en-GB"/>
              <a:t>P = Protestant, RC =Roman Catholic, ND = Non-Determined</a:t>
            </a:r>
          </a:p>
        </p:txBody>
      </p:sp>
      <p:sp>
        <p:nvSpPr>
          <p:cNvPr id="7" name="Slide Number Placeholder 6"/>
          <p:cNvSpPr>
            <a:spLocks noGrp="1"/>
          </p:cNvSpPr>
          <p:nvPr>
            <p:ph type="sldNum" sz="quarter" idx="12"/>
          </p:nvPr>
        </p:nvSpPr>
        <p:spPr/>
        <p:txBody>
          <a:bodyPr/>
          <a:lstStyle/>
          <a:p>
            <a:fld id="{9DAEB418-C126-404C-A832-46C3209D1622}" type="slidenum">
              <a:rPr lang="en-GB" smtClean="0"/>
              <a:t>‹#›</a:t>
            </a:fld>
            <a:endParaRPr lang="en-GB"/>
          </a:p>
        </p:txBody>
      </p:sp>
    </p:spTree>
    <p:extLst>
      <p:ext uri="{BB962C8B-B14F-4D97-AF65-F5344CB8AC3E}">
        <p14:creationId xmlns:p14="http://schemas.microsoft.com/office/powerpoint/2010/main" val="349709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A7647B-EF9D-4DC8-961A-74FABAD850B4}" type="datetime1">
              <a:rPr lang="en-GB" smtClean="0"/>
              <a:t>11/06/2024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P = Protestant, RC =Roman Catholic, ND = Non-Determined</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EB418-C126-404C-A832-46C3209D1622}" type="slidenum">
              <a:rPr lang="en-GB" smtClean="0"/>
              <a:t>‹#›</a:t>
            </a:fld>
            <a:endParaRPr lang="en-GB"/>
          </a:p>
        </p:txBody>
      </p:sp>
    </p:spTree>
    <p:extLst>
      <p:ext uri="{BB962C8B-B14F-4D97-AF65-F5344CB8AC3E}">
        <p14:creationId xmlns:p14="http://schemas.microsoft.com/office/powerpoint/2010/main" val="774453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DF8B95E2-B9EF-4E94-9E19-6FCDCDE967E3}" type="datetime1">
              <a:rPr lang="en-GB" altLang="en-US" smtClean="0"/>
              <a:t>11/06/2024</a:t>
            </a:fld>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a:defRPr/>
            </a:pPr>
            <a:r>
              <a:rPr lang="en-US" altLang="en-US"/>
              <a:t>P = Protestant, RC =Roman Catholic, ND = Non-Determined</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CF7E9E8A-0962-4048-AB87-A46F77DE4EDB}" type="slidenum">
              <a:rPr lang="en-US" altLang="en-US"/>
              <a:pPr>
                <a:defRPr/>
              </a:pPr>
              <a:t>‹#›</a:t>
            </a:fld>
            <a:endParaRPr lang="en-US" altLang="en-US"/>
          </a:p>
        </p:txBody>
      </p:sp>
    </p:spTree>
    <p:extLst>
      <p:ext uri="{BB962C8B-B14F-4D97-AF65-F5344CB8AC3E}">
        <p14:creationId xmlns:p14="http://schemas.microsoft.com/office/powerpoint/2010/main" val="7679460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charset="0"/>
        </a:defRPr>
      </a:lvl2pPr>
      <a:lvl3pPr algn="l" rtl="0" eaLnBrk="0" fontAlgn="base" hangingPunct="0">
        <a:lnSpc>
          <a:spcPct val="90000"/>
        </a:lnSpc>
        <a:spcBef>
          <a:spcPct val="0"/>
        </a:spcBef>
        <a:spcAft>
          <a:spcPct val="0"/>
        </a:spcAft>
        <a:defRPr sz="4400">
          <a:solidFill>
            <a:schemeClr val="tx1"/>
          </a:solidFill>
          <a:latin typeface="Calibri Light" charset="0"/>
        </a:defRPr>
      </a:lvl3pPr>
      <a:lvl4pPr algn="l" rtl="0" eaLnBrk="0" fontAlgn="base" hangingPunct="0">
        <a:lnSpc>
          <a:spcPct val="90000"/>
        </a:lnSpc>
        <a:spcBef>
          <a:spcPct val="0"/>
        </a:spcBef>
        <a:spcAft>
          <a:spcPct val="0"/>
        </a:spcAft>
        <a:defRPr sz="4400">
          <a:solidFill>
            <a:schemeClr val="tx1"/>
          </a:solidFill>
          <a:latin typeface="Calibri Light" charset="0"/>
        </a:defRPr>
      </a:lvl4pPr>
      <a:lvl5pPr algn="l" rtl="0" eaLnBrk="0" fontAlgn="base" hangingPunct="0">
        <a:lnSpc>
          <a:spcPct val="90000"/>
        </a:lnSpc>
        <a:spcBef>
          <a:spcPct val="0"/>
        </a:spcBef>
        <a:spcAft>
          <a:spcPct val="0"/>
        </a:spcAft>
        <a:defRPr sz="4400">
          <a:solidFill>
            <a:schemeClr val="tx1"/>
          </a:solidFill>
          <a:latin typeface="Calibri Light" charset="0"/>
        </a:defRPr>
      </a:lvl5pPr>
      <a:lvl6pPr marL="457200" algn="l" rtl="0" fontAlgn="base">
        <a:lnSpc>
          <a:spcPct val="90000"/>
        </a:lnSpc>
        <a:spcBef>
          <a:spcPct val="0"/>
        </a:spcBef>
        <a:spcAft>
          <a:spcPct val="0"/>
        </a:spcAft>
        <a:defRPr sz="4400">
          <a:solidFill>
            <a:schemeClr val="tx1"/>
          </a:solidFill>
          <a:latin typeface="Calibri Light" charset="0"/>
        </a:defRPr>
      </a:lvl6pPr>
      <a:lvl7pPr marL="914400" algn="l" rtl="0" fontAlgn="base">
        <a:lnSpc>
          <a:spcPct val="90000"/>
        </a:lnSpc>
        <a:spcBef>
          <a:spcPct val="0"/>
        </a:spcBef>
        <a:spcAft>
          <a:spcPct val="0"/>
        </a:spcAft>
        <a:defRPr sz="4400">
          <a:solidFill>
            <a:schemeClr val="tx1"/>
          </a:solidFill>
          <a:latin typeface="Calibri Light" charset="0"/>
        </a:defRPr>
      </a:lvl7pPr>
      <a:lvl8pPr marL="1371600" algn="l" rtl="0" fontAlgn="base">
        <a:lnSpc>
          <a:spcPct val="90000"/>
        </a:lnSpc>
        <a:spcBef>
          <a:spcPct val="0"/>
        </a:spcBef>
        <a:spcAft>
          <a:spcPct val="0"/>
        </a:spcAft>
        <a:defRPr sz="4400">
          <a:solidFill>
            <a:schemeClr val="tx1"/>
          </a:solidFill>
          <a:latin typeface="Calibri Light" charset="0"/>
        </a:defRPr>
      </a:lvl8pPr>
      <a:lvl9pPr marL="1828800" algn="l" rtl="0" fontAlgn="base">
        <a:lnSpc>
          <a:spcPct val="90000"/>
        </a:lnSpc>
        <a:spcBef>
          <a:spcPct val="0"/>
        </a:spcBef>
        <a:spcAft>
          <a:spcPct val="0"/>
        </a:spcAft>
        <a:defRPr sz="4400">
          <a:solidFill>
            <a:schemeClr val="tx1"/>
          </a:solidFill>
          <a:latin typeface="Calibri Light"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8" Type="http://schemas.openxmlformats.org/officeDocument/2006/relationships/hyperlink" Target="http://www.qub.ac.uk/sites/StaffGateway/StaffNetworks/" TargetMode="External"/><Relationship Id="rId3" Type="http://schemas.openxmlformats.org/officeDocument/2006/relationships/hyperlink" Target="https://www.qub.ac.uk/sites/QUBJobVacancies/" TargetMode="External"/><Relationship Id="rId7" Type="http://schemas.openxmlformats.org/officeDocument/2006/relationships/hyperlink" Target="https://eur02.safelinks.protection.outlook.com/?url=http%3A%2F%2Fwww.qub.ac.uk%2Fqgi&amp;data=04%7C01%7Ce.mcintyre%40qub.ac.uk%7Cc8d2254eed5c442220dd08d9a513059a%7Ceaab77eab4a549e3a1e8d6dd23a1f286%7C0%7C0%7C637722323373804585%7CUnknown%7CTWFpbGZsb3d8eyJWIjoiMC4wLjAwMDAiLCJQIjoiV2luMzIiLCJBTiI6Ik1haWwiLCJXVCI6Mn0%3D%7C1000&amp;sdata=JyfSPkVfSdtN89dCRUZtzrJniXVxwG24MJ7hCFPmbMc%3D&amp;reserved=0"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eur02.safelinks.protection.outlook.com/?url=http%3A%2F%2Fwww.qub.ac.uk%2Fdiversity&amp;data=04%7C01%7Ce.mcintyre%40qub.ac.uk%7Cc8d2254eed5c442220dd08d9a513059a%7Ceaab77eab4a549e3a1e8d6dd23a1f286%7C0%7C0%7C637722323373804585%7CUnknown%7CTWFpbGZsb3d8eyJWIjoiMC4wLjAwMDAiLCJQIjoiV2luMzIiLCJBTiI6Ik1haWwiLCJXVCI6Mn0%3D%7C1000&amp;sdata=jo8U1wC%2BFbH%2BXC83z8yb%2B6PQ%2B0Klkkn1kh2ygZiTsTE%3D&amp;reserved=0" TargetMode="External"/><Relationship Id="rId5" Type="http://schemas.openxmlformats.org/officeDocument/2006/relationships/hyperlink" Target="https://eur02.safelinks.protection.outlook.com/?url=https%3A%2F%2Fwww.qub.ac.uk%2Fsites%2FPRISM%2F&amp;data=04%7C01%7Ce.mcintyre%40qub.ac.uk%7C7735bddd7e80409850cb08d9ed7f6217%7Ceaab77eab4a549e3a1e8d6dd23a1f286%7C0%7C0%7C637801953620032941%7CUnknown%7CTWFpbGZsb3d8eyJWIjoiMC4wLjAwMDAiLCJQIjoiV2luMzIiLCJBTiI6Ik1haWwiLCJXVCI6Mn0%3D%7C3000&amp;sdata=B35disKGgZX7D%2Bv6ch5XuAqUkXZi4fzqP7%2FE3VA%2BBHU%3D&amp;reserved=0" TargetMode="External"/><Relationship Id="rId4" Type="http://schemas.openxmlformats.org/officeDocument/2006/relationships/hyperlink" Target="https://eur02.safelinks.protection.outlook.com/?url=https%3A%2F%2Fwww.qub.ac.uk%2Fsites%2FiRise%2F&amp;data=04%7C01%7Ce.mcintyre%40qub.ac.uk%7C7735bddd7e80409850cb08d9ed7f6217%7Ceaab77eab4a549e3a1e8d6dd23a1f286%7C0%7C0%7C637801953620032941%7CUnknown%7CTWFpbGZsb3d8eyJWIjoiMC4wLjAwMDAiLCJQIjoiV2luMzIiLCJBTiI6Ik1haWwiLCJXVCI6Mn0%3D%7C3000&amp;sdata=dOAU31PCQJkoQZWlE%2B3OU0AuZnvJ2u9JFcNXxPoSVhk%3D&amp;reserved=0" TargetMode="External"/><Relationship Id="rId9" Type="http://schemas.openxmlformats.org/officeDocument/2006/relationships/image" Target="../media/image2.emf"/></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30513"/>
        </a:solidFill>
        <a:effectLst/>
      </p:bgPr>
    </p:bg>
    <p:spTree>
      <p:nvGrpSpPr>
        <p:cNvPr id="1" name=""/>
        <p:cNvGrpSpPr/>
        <p:nvPr/>
      </p:nvGrpSpPr>
      <p:grpSpPr>
        <a:xfrm>
          <a:off x="0" y="0"/>
          <a:ext cx="0" cy="0"/>
          <a:chOff x="0" y="0"/>
          <a:chExt cx="0" cy="0"/>
        </a:xfrm>
      </p:grpSpPr>
      <p:pic>
        <p:nvPicPr>
          <p:cNvPr id="4098" name="Picture 3"/>
          <p:cNvPicPr>
            <a:picLocks noChangeAspect="1"/>
          </p:cNvPicPr>
          <p:nvPr/>
        </p:nvPicPr>
        <p:blipFill>
          <a:blip r:embed="rId3" cstate="print">
            <a:extLst>
              <a:ext uri="{28A0092B-C50C-407E-A947-70E740481C1C}">
                <a14:useLocalDpi xmlns:a14="http://schemas.microsoft.com/office/drawing/2010/main" val="0"/>
              </a:ext>
            </a:extLst>
          </a:blip>
          <a:srcRect r="38173"/>
          <a:stretch>
            <a:fillRect/>
          </a:stretch>
        </p:blipFill>
        <p:spPr bwMode="auto">
          <a:xfrm>
            <a:off x="1824038" y="2574925"/>
            <a:ext cx="52832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Box 1"/>
          <p:cNvSpPr txBox="1">
            <a:spLocks noChangeArrowheads="1"/>
          </p:cNvSpPr>
          <p:nvPr/>
        </p:nvSpPr>
        <p:spPr bwMode="auto">
          <a:xfrm>
            <a:off x="7205663" y="2459038"/>
            <a:ext cx="4572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spcAft>
                <a:spcPct val="0"/>
              </a:spcAft>
              <a:buNone/>
              <a:defRPr/>
            </a:pPr>
            <a:r>
              <a:rPr lang="en-GB" altLang="en-US" sz="2400" b="1">
                <a:solidFill>
                  <a:schemeClr val="bg1"/>
                </a:solidFill>
                <a:latin typeface="Arial"/>
                <a:cs typeface="Arial"/>
              </a:rPr>
              <a:t>ARTICLE 55 REVIEW 2019-2022</a:t>
            </a:r>
            <a:endParaRPr lang="en-US">
              <a:solidFill>
                <a:schemeClr val="bg1"/>
              </a:solidFill>
              <a:cs typeface="Calibri"/>
            </a:endParaRPr>
          </a:p>
        </p:txBody>
      </p:sp>
      <p:sp>
        <p:nvSpPr>
          <p:cNvPr id="4100" name="TextBox 2"/>
          <p:cNvSpPr txBox="1">
            <a:spLocks noChangeArrowheads="1"/>
          </p:cNvSpPr>
          <p:nvPr/>
        </p:nvSpPr>
        <p:spPr bwMode="auto">
          <a:xfrm>
            <a:off x="3287424" y="5754688"/>
            <a:ext cx="62912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2000" b="1"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@QUBEqualDiverse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altLang="en-US" sz="2000" b="1"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www.qub.ac.uk/diversity</a:t>
            </a:r>
          </a:p>
        </p:txBody>
      </p:sp>
      <p:sp>
        <p:nvSpPr>
          <p:cNvPr id="2" name="Slide Number Placeholder 1"/>
          <p:cNvSpPr>
            <a:spLocks noGrp="1"/>
          </p:cNvSpPr>
          <p:nvPr>
            <p:ph type="sldNum" sz="quarter" idx="12"/>
          </p:nvPr>
        </p:nvSpPr>
        <p:spPr/>
        <p:txBody>
          <a:bodyPr/>
          <a:lstStyle/>
          <a:p>
            <a:pPr>
              <a:defRPr/>
            </a:pPr>
            <a:fld id="{2D467E55-905F-461A-9B18-FDF4395BFE6E}" type="slidenum">
              <a:rPr lang="en-US" altLang="en-US" smtClean="0"/>
              <a:pPr>
                <a:defRPr/>
              </a:pPr>
              <a:t>1</a:t>
            </a:fld>
            <a:endParaRPr lang="en-US" altLang="en-US"/>
          </a:p>
        </p:txBody>
      </p:sp>
    </p:spTree>
    <p:extLst>
      <p:ext uri="{BB962C8B-B14F-4D97-AF65-F5344CB8AC3E}">
        <p14:creationId xmlns:p14="http://schemas.microsoft.com/office/powerpoint/2010/main" val="2794904752"/>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9"/>
          <p:cNvPicPr>
            <a:picLocks noChangeAspect="1"/>
          </p:cNvPicPr>
          <p:nvPr/>
        </p:nvPicPr>
        <p:blipFill>
          <a:blip r:embed="rId3"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747051" y="741444"/>
            <a:ext cx="9013009" cy="769441"/>
          </a:xfrm>
          <a:prstGeom prst="rect">
            <a:avLst/>
          </a:prstGeom>
          <a:noFill/>
        </p:spPr>
        <p:txBody>
          <a:bodyPr wrap="square" rtlCol="0">
            <a:spAutoFit/>
          </a:bodyPr>
          <a:lstStyle/>
          <a:p>
            <a:pPr algn="ctr"/>
            <a:r>
              <a:rPr lang="en-US" sz="4400" b="1">
                <a:latin typeface="+mj-lt"/>
              </a:rPr>
              <a:t>Leavers (2019-2022)</a:t>
            </a:r>
          </a:p>
        </p:txBody>
      </p:sp>
      <p:sp>
        <p:nvSpPr>
          <p:cNvPr id="11" name="TextBox 10"/>
          <p:cNvSpPr txBox="1"/>
          <p:nvPr/>
        </p:nvSpPr>
        <p:spPr>
          <a:xfrm>
            <a:off x="3013793" y="1414636"/>
            <a:ext cx="7936301" cy="307777"/>
          </a:xfrm>
          <a:prstGeom prst="rect">
            <a:avLst/>
          </a:prstGeom>
          <a:noFill/>
        </p:spPr>
        <p:txBody>
          <a:bodyPr wrap="square" rtlCol="0">
            <a:spAutoFit/>
          </a:bodyPr>
          <a:lstStyle/>
          <a:p>
            <a:r>
              <a:rPr lang="en-GB" sz="1400">
                <a:solidFill>
                  <a:srgbClr val="FF0000"/>
                </a:solidFill>
              </a:rPr>
              <a:t>*</a:t>
            </a:r>
            <a:r>
              <a:rPr lang="en-GB" sz="1400" i="1">
                <a:solidFill>
                  <a:srgbClr val="FF0000"/>
                </a:solidFill>
              </a:rPr>
              <a:t>excluding Non-Determined</a:t>
            </a:r>
            <a:endParaRPr lang="en-GB" sz="1400">
              <a:solidFill>
                <a:srgbClr val="FF0000"/>
              </a:solidFill>
            </a:endParaRPr>
          </a:p>
        </p:txBody>
      </p:sp>
      <p:grpSp>
        <p:nvGrpSpPr>
          <p:cNvPr id="14" name="Group 13">
            <a:extLst>
              <a:ext uri="{FF2B5EF4-FFF2-40B4-BE49-F238E27FC236}">
                <a16:creationId xmlns:a16="http://schemas.microsoft.com/office/drawing/2014/main" id="{293D1D8F-83C5-4BC2-B6A9-30D62CC2E96F}"/>
              </a:ext>
            </a:extLst>
          </p:cNvPr>
          <p:cNvGrpSpPr/>
          <p:nvPr/>
        </p:nvGrpSpPr>
        <p:grpSpPr>
          <a:xfrm>
            <a:off x="723674" y="4569023"/>
            <a:ext cx="1906200" cy="924881"/>
            <a:chOff x="8810534" y="5085745"/>
            <a:chExt cx="1580774" cy="631610"/>
          </a:xfrm>
        </p:grpSpPr>
        <p:sp>
          <p:nvSpPr>
            <p:cNvPr id="18" name="Oval 17">
              <a:extLst>
                <a:ext uri="{FF2B5EF4-FFF2-40B4-BE49-F238E27FC236}">
                  <a16:creationId xmlns:a16="http://schemas.microsoft.com/office/drawing/2014/main" id="{2933EB48-E8F7-4EDF-BF6F-9626ECA964AE}"/>
                </a:ext>
              </a:extLst>
            </p:cNvPr>
            <p:cNvSpPr/>
            <p:nvPr/>
          </p:nvSpPr>
          <p:spPr>
            <a:xfrm>
              <a:off x="8810534" y="5085745"/>
              <a:ext cx="1545172" cy="631610"/>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a:extLst>
                <a:ext uri="{FF2B5EF4-FFF2-40B4-BE49-F238E27FC236}">
                  <a16:creationId xmlns:a16="http://schemas.microsoft.com/office/drawing/2014/main" id="{36CE4773-B1D1-41AF-8FED-1495C7DAF6D3}"/>
                </a:ext>
              </a:extLst>
            </p:cNvPr>
            <p:cNvSpPr txBox="1"/>
            <p:nvPr/>
          </p:nvSpPr>
          <p:spPr>
            <a:xfrm>
              <a:off x="8835141" y="5122894"/>
              <a:ext cx="1556167" cy="588514"/>
            </a:xfrm>
            <a:prstGeom prst="rect">
              <a:avLst/>
            </a:prstGeom>
            <a:noFill/>
          </p:spPr>
          <p:txBody>
            <a:bodyPr wrap="square" rtlCol="0">
              <a:spAutoFit/>
            </a:bodyPr>
            <a:lstStyle/>
            <a:p>
              <a:pPr algn="ctr"/>
              <a:r>
                <a:rPr lang="en-GB" sz="2500" b="1">
                  <a:solidFill>
                    <a:schemeClr val="bg1"/>
                  </a:solidFill>
                </a:rPr>
                <a:t>44.1%</a:t>
              </a:r>
            </a:p>
            <a:p>
              <a:pPr algn="ctr"/>
              <a:r>
                <a:rPr lang="en-GB" sz="2500" b="1">
                  <a:solidFill>
                    <a:schemeClr val="bg1"/>
                  </a:solidFill>
                </a:rPr>
                <a:t>(142)</a:t>
              </a:r>
            </a:p>
          </p:txBody>
        </p:sp>
      </p:grpSp>
      <p:grpSp>
        <p:nvGrpSpPr>
          <p:cNvPr id="22" name="Group 21">
            <a:extLst>
              <a:ext uri="{FF2B5EF4-FFF2-40B4-BE49-F238E27FC236}">
                <a16:creationId xmlns:a16="http://schemas.microsoft.com/office/drawing/2014/main" id="{A3A30713-B92E-4D68-A7CF-7CEFA80B741D}"/>
              </a:ext>
            </a:extLst>
          </p:cNvPr>
          <p:cNvGrpSpPr/>
          <p:nvPr/>
        </p:nvGrpSpPr>
        <p:grpSpPr>
          <a:xfrm>
            <a:off x="3352575" y="4551013"/>
            <a:ext cx="1863268" cy="924881"/>
            <a:chOff x="8810534" y="5085745"/>
            <a:chExt cx="1545172" cy="631610"/>
          </a:xfrm>
        </p:grpSpPr>
        <p:sp>
          <p:nvSpPr>
            <p:cNvPr id="23" name="Oval 22">
              <a:extLst>
                <a:ext uri="{FF2B5EF4-FFF2-40B4-BE49-F238E27FC236}">
                  <a16:creationId xmlns:a16="http://schemas.microsoft.com/office/drawing/2014/main" id="{555A85CD-B6BE-4311-9916-9AE6877B5274}"/>
                </a:ext>
              </a:extLst>
            </p:cNvPr>
            <p:cNvSpPr/>
            <p:nvPr/>
          </p:nvSpPr>
          <p:spPr>
            <a:xfrm>
              <a:off x="8810534" y="5085745"/>
              <a:ext cx="1545172" cy="631610"/>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00A92442-11F1-4FB7-B209-2B52630B0FE1}"/>
                </a:ext>
              </a:extLst>
            </p:cNvPr>
            <p:cNvSpPr txBox="1"/>
            <p:nvPr/>
          </p:nvSpPr>
          <p:spPr>
            <a:xfrm>
              <a:off x="8923736" y="5123187"/>
              <a:ext cx="1414697" cy="588514"/>
            </a:xfrm>
            <a:prstGeom prst="rect">
              <a:avLst/>
            </a:prstGeom>
            <a:noFill/>
          </p:spPr>
          <p:txBody>
            <a:bodyPr wrap="square" rtlCol="0">
              <a:spAutoFit/>
            </a:bodyPr>
            <a:lstStyle/>
            <a:p>
              <a:pPr algn="ctr"/>
              <a:r>
                <a:rPr lang="en-GB" sz="2500" b="1">
                  <a:solidFill>
                    <a:schemeClr val="bg1"/>
                  </a:solidFill>
                </a:rPr>
                <a:t>55.9%</a:t>
              </a:r>
            </a:p>
            <a:p>
              <a:pPr algn="ctr"/>
              <a:r>
                <a:rPr lang="en-GB" sz="2500" b="1">
                  <a:solidFill>
                    <a:schemeClr val="bg1"/>
                  </a:solidFill>
                </a:rPr>
                <a:t>(180)</a:t>
              </a:r>
            </a:p>
          </p:txBody>
        </p:sp>
      </p:grpSp>
      <p:pic>
        <p:nvPicPr>
          <p:cNvPr id="2" name="image2.png" descr="A person and person in suits&#10;&#10;Description automatically generated">
            <a:extLst>
              <a:ext uri="{FF2B5EF4-FFF2-40B4-BE49-F238E27FC236}">
                <a16:creationId xmlns:a16="http://schemas.microsoft.com/office/drawing/2014/main" id="{F6C11ACC-DB73-B199-0AEE-424F4E14C048}"/>
              </a:ext>
            </a:extLst>
          </p:cNvPr>
          <p:cNvPicPr>
            <a:picLocks noChangeAspect="1"/>
          </p:cNvPicPr>
          <p:nvPr/>
        </p:nvPicPr>
        <p:blipFill>
          <a:blip r:embed="rId4" cstate="print"/>
          <a:stretch>
            <a:fillRect/>
          </a:stretch>
        </p:blipFill>
        <p:spPr>
          <a:xfrm>
            <a:off x="781861" y="2092589"/>
            <a:ext cx="2160000" cy="1601673"/>
          </a:xfrm>
          <a:prstGeom prst="rect">
            <a:avLst/>
          </a:prstGeom>
        </p:spPr>
      </p:pic>
      <p:sp>
        <p:nvSpPr>
          <p:cNvPr id="3" name="TextBox 2">
            <a:extLst>
              <a:ext uri="{FF2B5EF4-FFF2-40B4-BE49-F238E27FC236}">
                <a16:creationId xmlns:a16="http://schemas.microsoft.com/office/drawing/2014/main" id="{A2C55DE1-57BF-1D29-848C-885034EF2A3F}"/>
              </a:ext>
            </a:extLst>
          </p:cNvPr>
          <p:cNvSpPr txBox="1"/>
          <p:nvPr/>
        </p:nvSpPr>
        <p:spPr>
          <a:xfrm>
            <a:off x="717542" y="3720290"/>
            <a:ext cx="2133832" cy="461665"/>
          </a:xfrm>
          <a:prstGeom prst="rect">
            <a:avLst/>
          </a:prstGeom>
          <a:noFill/>
        </p:spPr>
        <p:txBody>
          <a:bodyPr wrap="square" lIns="91440" tIns="45720" rIns="91440" bIns="45720" rtlCol="0" anchor="t">
            <a:spAutoFit/>
          </a:bodyPr>
          <a:lstStyle/>
          <a:p>
            <a:pPr algn="ctr"/>
            <a:r>
              <a:rPr lang="en-GB" sz="2400" b="1"/>
              <a:t>P Leavers</a:t>
            </a:r>
          </a:p>
        </p:txBody>
      </p:sp>
      <p:pic>
        <p:nvPicPr>
          <p:cNvPr id="6" name="image2.png" descr="A person and person in suits&#10;&#10;Description automatically generated">
            <a:extLst>
              <a:ext uri="{FF2B5EF4-FFF2-40B4-BE49-F238E27FC236}">
                <a16:creationId xmlns:a16="http://schemas.microsoft.com/office/drawing/2014/main" id="{CCD31093-B479-EE76-D8A4-91C5FC13171E}"/>
              </a:ext>
            </a:extLst>
          </p:cNvPr>
          <p:cNvPicPr>
            <a:picLocks noChangeAspect="1"/>
          </p:cNvPicPr>
          <p:nvPr/>
        </p:nvPicPr>
        <p:blipFill>
          <a:blip r:embed="rId4" cstate="print"/>
          <a:stretch>
            <a:fillRect/>
          </a:stretch>
        </p:blipFill>
        <p:spPr>
          <a:xfrm>
            <a:off x="3175736" y="2092589"/>
            <a:ext cx="2160000" cy="1601673"/>
          </a:xfrm>
          <a:prstGeom prst="rect">
            <a:avLst/>
          </a:prstGeom>
        </p:spPr>
      </p:pic>
      <p:sp>
        <p:nvSpPr>
          <p:cNvPr id="10" name="TextBox 9">
            <a:extLst>
              <a:ext uri="{FF2B5EF4-FFF2-40B4-BE49-F238E27FC236}">
                <a16:creationId xmlns:a16="http://schemas.microsoft.com/office/drawing/2014/main" id="{CBCAFB6A-2D0C-CB9B-70E1-8343B32660DD}"/>
              </a:ext>
            </a:extLst>
          </p:cNvPr>
          <p:cNvSpPr txBox="1"/>
          <p:nvPr/>
        </p:nvSpPr>
        <p:spPr>
          <a:xfrm>
            <a:off x="3011810" y="3745975"/>
            <a:ext cx="2356438" cy="461665"/>
          </a:xfrm>
          <a:prstGeom prst="rect">
            <a:avLst/>
          </a:prstGeom>
          <a:noFill/>
        </p:spPr>
        <p:txBody>
          <a:bodyPr wrap="square" lIns="91440" tIns="45720" rIns="91440" bIns="45720" rtlCol="0" anchor="t">
            <a:spAutoFit/>
          </a:bodyPr>
          <a:lstStyle/>
          <a:p>
            <a:pPr algn="ctr"/>
            <a:r>
              <a:rPr lang="en-GB" sz="2400" b="1"/>
              <a:t>RC Leavers</a:t>
            </a:r>
            <a:endParaRPr lang="en-US"/>
          </a:p>
        </p:txBody>
      </p:sp>
      <p:sp>
        <p:nvSpPr>
          <p:cNvPr id="5" name="TextBox 4">
            <a:extLst>
              <a:ext uri="{FF2B5EF4-FFF2-40B4-BE49-F238E27FC236}">
                <a16:creationId xmlns:a16="http://schemas.microsoft.com/office/drawing/2014/main" id="{949D4BA6-1C36-4C20-C2EB-80F3EB158C1C}"/>
              </a:ext>
            </a:extLst>
          </p:cNvPr>
          <p:cNvSpPr txBox="1"/>
          <p:nvPr/>
        </p:nvSpPr>
        <p:spPr>
          <a:xfrm>
            <a:off x="5554223" y="2251224"/>
            <a:ext cx="6485863" cy="1692771"/>
          </a:xfrm>
          <a:prstGeom prst="rect">
            <a:avLst/>
          </a:prstGeom>
          <a:noFill/>
        </p:spPr>
        <p:txBody>
          <a:bodyPr wrap="square" rtlCol="0">
            <a:spAutoFit/>
          </a:bodyPr>
          <a:lstStyle/>
          <a:p>
            <a:r>
              <a:rPr lang="en-GB" sz="2600" b="1"/>
              <a:t>A higher number and percentage of Roman Catholic staff left the university 2021/2022 compared to staff from the Protestant community </a:t>
            </a:r>
          </a:p>
        </p:txBody>
      </p:sp>
      <p:sp>
        <p:nvSpPr>
          <p:cNvPr id="7" name="TextBox 6">
            <a:extLst>
              <a:ext uri="{FF2B5EF4-FFF2-40B4-BE49-F238E27FC236}">
                <a16:creationId xmlns:a16="http://schemas.microsoft.com/office/drawing/2014/main" id="{BC1D81AC-795E-E9F2-4B27-C9600B156CE6}"/>
              </a:ext>
            </a:extLst>
          </p:cNvPr>
          <p:cNvSpPr txBox="1"/>
          <p:nvPr/>
        </p:nvSpPr>
        <p:spPr>
          <a:xfrm>
            <a:off x="5569612" y="3943995"/>
            <a:ext cx="6113417" cy="2092881"/>
          </a:xfrm>
          <a:prstGeom prst="rect">
            <a:avLst/>
          </a:prstGeom>
          <a:noFill/>
        </p:spPr>
        <p:txBody>
          <a:bodyPr wrap="square" rtlCol="0">
            <a:spAutoFit/>
          </a:bodyPr>
          <a:lstStyle/>
          <a:p>
            <a:r>
              <a:rPr lang="en-GB" sz="2600"/>
              <a:t>However, there was a higher percentage of Roman Catholic staff in the workforce, 53.8% Roman Catholic compared to 46.2% Protestant. Leaver numbers are therefore in line with the higher RC staff population.</a:t>
            </a:r>
          </a:p>
        </p:txBody>
      </p:sp>
      <p:sp>
        <p:nvSpPr>
          <p:cNvPr id="12" name="TextBox 11">
            <a:extLst>
              <a:ext uri="{FF2B5EF4-FFF2-40B4-BE49-F238E27FC236}">
                <a16:creationId xmlns:a16="http://schemas.microsoft.com/office/drawing/2014/main" id="{DBCAAB78-6D63-2506-AA57-56A98CED24B3}"/>
              </a:ext>
            </a:extLst>
          </p:cNvPr>
          <p:cNvSpPr txBox="1"/>
          <p:nvPr/>
        </p:nvSpPr>
        <p:spPr>
          <a:xfrm>
            <a:off x="1069373" y="5660645"/>
            <a:ext cx="1430170" cy="530145"/>
          </a:xfrm>
          <a:prstGeom prst="rect">
            <a:avLst/>
          </a:prstGeom>
          <a:noFill/>
        </p:spPr>
        <p:txBody>
          <a:bodyPr wrap="square" rtlCol="0">
            <a:spAutoFit/>
          </a:bodyPr>
          <a:lstStyle/>
          <a:p>
            <a:pPr>
              <a:lnSpc>
                <a:spcPct val="107000"/>
              </a:lnSpc>
              <a:spcAft>
                <a:spcPts val="800"/>
              </a:spcAft>
            </a:pPr>
            <a:r>
              <a:rPr lang="en-GB" sz="2800" b="1" kern="100">
                <a:effectLst/>
                <a:latin typeface="Work Sans" pitchFamily="2" charset="0"/>
                <a:ea typeface="Calibri" panose="020F0502020204030204" pitchFamily="34" charset="0"/>
                <a:cs typeface="Times New Roman" panose="02020603050405020304" pitchFamily="18" charset="0"/>
              </a:rPr>
              <a:t>▼3.3</a:t>
            </a:r>
            <a:r>
              <a:rPr lang="en-GB" sz="2800" b="1" kern="100">
                <a:effectLst/>
                <a:ea typeface="Calibri" panose="020F0502020204030204" pitchFamily="34" charset="0"/>
                <a:cs typeface="Times New Roman" panose="02020603050405020304" pitchFamily="18" charset="0"/>
              </a:rPr>
              <a:t>%</a:t>
            </a:r>
          </a:p>
        </p:txBody>
      </p:sp>
      <p:sp>
        <p:nvSpPr>
          <p:cNvPr id="15" name="TextBox 14">
            <a:extLst>
              <a:ext uri="{FF2B5EF4-FFF2-40B4-BE49-F238E27FC236}">
                <a16:creationId xmlns:a16="http://schemas.microsoft.com/office/drawing/2014/main" id="{1110FB5F-1E30-25F6-E767-4658CBF90ECD}"/>
              </a:ext>
            </a:extLst>
          </p:cNvPr>
          <p:cNvSpPr txBox="1"/>
          <p:nvPr/>
        </p:nvSpPr>
        <p:spPr>
          <a:xfrm>
            <a:off x="3799223" y="5648927"/>
            <a:ext cx="1454332" cy="530145"/>
          </a:xfrm>
          <a:prstGeom prst="rect">
            <a:avLst/>
          </a:prstGeom>
          <a:noFill/>
        </p:spPr>
        <p:txBody>
          <a:bodyPr wrap="square" rtlCol="0">
            <a:spAutoFit/>
          </a:bodyPr>
          <a:lstStyle/>
          <a:p>
            <a:pPr>
              <a:lnSpc>
                <a:spcPct val="107000"/>
              </a:lnSpc>
              <a:spcAft>
                <a:spcPts val="800"/>
              </a:spcAft>
            </a:pPr>
            <a:r>
              <a:rPr lang="en-GB" sz="2800" b="1" kern="100">
                <a:effectLst/>
                <a:latin typeface="Work Sans" pitchFamily="2" charset="0"/>
                <a:ea typeface="Calibri" panose="020F0502020204030204" pitchFamily="34" charset="0"/>
                <a:cs typeface="Times New Roman" panose="02020603050405020304" pitchFamily="18" charset="0"/>
              </a:rPr>
              <a:t>▲3.3</a:t>
            </a:r>
            <a:r>
              <a:rPr lang="en-GB" sz="2800" b="1" kern="100">
                <a:effectLst/>
                <a:ea typeface="Calibri" panose="020F0502020204030204" pitchFamily="34" charset="0"/>
                <a:cs typeface="Times New Roman" panose="02020603050405020304" pitchFamily="18" charset="0"/>
              </a:rPr>
              <a:t>%</a:t>
            </a:r>
          </a:p>
        </p:txBody>
      </p:sp>
      <p:sp>
        <p:nvSpPr>
          <p:cNvPr id="8" name="Slide Number Placeholder 7"/>
          <p:cNvSpPr>
            <a:spLocks noGrp="1"/>
          </p:cNvSpPr>
          <p:nvPr>
            <p:ph type="sldNum" sz="quarter" idx="12"/>
          </p:nvPr>
        </p:nvSpPr>
        <p:spPr/>
        <p:txBody>
          <a:bodyPr/>
          <a:lstStyle/>
          <a:p>
            <a:fld id="{9DAEB418-C126-404C-A832-46C3209D1622}" type="slidenum">
              <a:rPr lang="en-GB" smtClean="0"/>
              <a:t>10</a:t>
            </a:fld>
            <a:endParaRPr lang="en-GB"/>
          </a:p>
        </p:txBody>
      </p:sp>
      <p:sp>
        <p:nvSpPr>
          <p:cNvPr id="9" name="Rectangle 8"/>
          <p:cNvSpPr/>
          <p:nvPr/>
        </p:nvSpPr>
        <p:spPr>
          <a:xfrm>
            <a:off x="637531" y="6293676"/>
            <a:ext cx="2029723" cy="246221"/>
          </a:xfrm>
          <a:prstGeom prst="rect">
            <a:avLst/>
          </a:prstGeom>
        </p:spPr>
        <p:txBody>
          <a:bodyPr wrap="none">
            <a:spAutoFit/>
          </a:bodyPr>
          <a:lstStyle/>
          <a:p>
            <a:r>
              <a:rPr lang="en-US" sz="1000" dirty="0"/>
              <a:t>P = Protestant, RC =Roman Catholic</a:t>
            </a:r>
          </a:p>
        </p:txBody>
      </p:sp>
    </p:spTree>
    <p:extLst>
      <p:ext uri="{BB962C8B-B14F-4D97-AF65-F5344CB8AC3E}">
        <p14:creationId xmlns:p14="http://schemas.microsoft.com/office/powerpoint/2010/main" val="3450798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a:t>Workforce composition (2019-2022)</a:t>
            </a:r>
            <a:r>
              <a:rPr lang="en-GB"/>
              <a:t> </a:t>
            </a:r>
          </a:p>
        </p:txBody>
      </p:sp>
      <p:sp>
        <p:nvSpPr>
          <p:cNvPr id="3" name="Content Placeholder 2"/>
          <p:cNvSpPr>
            <a:spLocks noGrp="1"/>
          </p:cNvSpPr>
          <p:nvPr>
            <p:ph idx="1"/>
          </p:nvPr>
        </p:nvSpPr>
        <p:spPr>
          <a:xfrm>
            <a:off x="898599" y="1860056"/>
            <a:ext cx="10515600" cy="4351338"/>
          </a:xfrm>
        </p:spPr>
        <p:txBody>
          <a:bodyPr>
            <a:normAutofit/>
          </a:bodyPr>
          <a:lstStyle/>
          <a:p>
            <a:pPr lvl="0"/>
            <a:endParaRPr lang="en-GB" dirty="0"/>
          </a:p>
          <a:p>
            <a:pPr lvl="0"/>
            <a:endParaRPr lang="en-GB" dirty="0"/>
          </a:p>
          <a:p>
            <a:pPr lvl="0"/>
            <a:endParaRPr lang="en-GB" dirty="0"/>
          </a:p>
          <a:p>
            <a:pPr lvl="0"/>
            <a:endParaRPr lang="en-GB" dirty="0"/>
          </a:p>
          <a:p>
            <a:pPr lvl="0"/>
            <a:endParaRPr lang="en-GB" dirty="0"/>
          </a:p>
          <a:p>
            <a:pPr lvl="0"/>
            <a:endParaRPr lang="en-GB" dirty="0"/>
          </a:p>
          <a:p>
            <a:pPr lvl="0"/>
            <a:endParaRPr lang="en-GB" sz="1800" dirty="0"/>
          </a:p>
          <a:p>
            <a:pPr lvl="0"/>
            <a:endParaRPr lang="en-GB" sz="1800" dirty="0"/>
          </a:p>
        </p:txBody>
      </p:sp>
      <p:sp>
        <p:nvSpPr>
          <p:cNvPr id="14" name="TextBox 13"/>
          <p:cNvSpPr txBox="1"/>
          <p:nvPr/>
        </p:nvSpPr>
        <p:spPr>
          <a:xfrm>
            <a:off x="6156399" y="2092616"/>
            <a:ext cx="5149856" cy="1384995"/>
          </a:xfrm>
          <a:prstGeom prst="rect">
            <a:avLst/>
          </a:prstGeom>
          <a:noFill/>
        </p:spPr>
        <p:txBody>
          <a:bodyPr wrap="square" rtlCol="0">
            <a:spAutoFit/>
          </a:bodyPr>
          <a:lstStyle/>
          <a:p>
            <a:pPr lvl="0"/>
            <a:r>
              <a:rPr lang="en-GB" sz="2800"/>
              <a:t>The % of Non-Determined staff has </a:t>
            </a:r>
            <a:r>
              <a:rPr lang="en-GB" sz="2800" b="1"/>
              <a:t>increased </a:t>
            </a:r>
            <a:r>
              <a:rPr lang="en-GB" sz="2800"/>
              <a:t>from 24.9% in 2019 to 28.5% in 2022</a:t>
            </a:r>
          </a:p>
        </p:txBody>
      </p:sp>
      <p:grpSp>
        <p:nvGrpSpPr>
          <p:cNvPr id="16" name="Group 15">
            <a:extLst>
              <a:ext uri="{FF2B5EF4-FFF2-40B4-BE49-F238E27FC236}">
                <a16:creationId xmlns:a16="http://schemas.microsoft.com/office/drawing/2014/main" id="{8C38C165-BCF8-4865-9421-9FE42B675C56}"/>
              </a:ext>
            </a:extLst>
          </p:cNvPr>
          <p:cNvGrpSpPr/>
          <p:nvPr/>
        </p:nvGrpSpPr>
        <p:grpSpPr>
          <a:xfrm>
            <a:off x="2326857" y="4327926"/>
            <a:ext cx="1688124" cy="1569660"/>
            <a:chOff x="1453661" y="4419599"/>
            <a:chExt cx="1688124" cy="1569660"/>
          </a:xfrm>
        </p:grpSpPr>
        <p:sp>
          <p:nvSpPr>
            <p:cNvPr id="17" name="Oval 16">
              <a:extLst>
                <a:ext uri="{FF2B5EF4-FFF2-40B4-BE49-F238E27FC236}">
                  <a16:creationId xmlns:a16="http://schemas.microsoft.com/office/drawing/2014/main" id="{3C8225C8-AA34-4EAD-9206-045D6E179DCB}"/>
                </a:ext>
              </a:extLst>
            </p:cNvPr>
            <p:cNvSpPr/>
            <p:nvPr/>
          </p:nvSpPr>
          <p:spPr>
            <a:xfrm>
              <a:off x="1453661" y="4419599"/>
              <a:ext cx="1688124" cy="1230924"/>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48AAAA9B-EF9E-4518-8360-87160D9672B8}"/>
                </a:ext>
              </a:extLst>
            </p:cNvPr>
            <p:cNvSpPr txBox="1"/>
            <p:nvPr/>
          </p:nvSpPr>
          <p:spPr>
            <a:xfrm>
              <a:off x="1517714" y="4419599"/>
              <a:ext cx="1414697" cy="1569660"/>
            </a:xfrm>
            <a:prstGeom prst="rect">
              <a:avLst/>
            </a:prstGeom>
            <a:noFill/>
          </p:spPr>
          <p:txBody>
            <a:bodyPr wrap="square" rtlCol="0">
              <a:spAutoFit/>
            </a:bodyPr>
            <a:lstStyle/>
            <a:p>
              <a:pPr algn="ctr"/>
              <a:r>
                <a:rPr lang="en-GB" sz="2400" b="1">
                  <a:solidFill>
                    <a:schemeClr val="bg1"/>
                  </a:solidFill>
                </a:rPr>
                <a:t>RC</a:t>
              </a:r>
            </a:p>
            <a:p>
              <a:pPr algn="ctr"/>
              <a:r>
                <a:rPr lang="en-GB" sz="2400" b="1">
                  <a:solidFill>
                    <a:schemeClr val="bg1"/>
                  </a:solidFill>
                </a:rPr>
                <a:t>38.5%</a:t>
              </a:r>
            </a:p>
            <a:p>
              <a:pPr algn="ctr"/>
              <a:r>
                <a:rPr lang="en-GB" sz="2400" b="1">
                  <a:solidFill>
                    <a:schemeClr val="bg1"/>
                  </a:solidFill>
                </a:rPr>
                <a:t>(1668)</a:t>
              </a:r>
            </a:p>
            <a:p>
              <a:pPr algn="ctr"/>
              <a:endParaRPr lang="en-GB" sz="2400" b="1">
                <a:solidFill>
                  <a:schemeClr val="bg1"/>
                </a:solidFill>
              </a:endParaRPr>
            </a:p>
          </p:txBody>
        </p:sp>
      </p:grpSp>
      <p:grpSp>
        <p:nvGrpSpPr>
          <p:cNvPr id="11" name="Group 10">
            <a:extLst>
              <a:ext uri="{FF2B5EF4-FFF2-40B4-BE49-F238E27FC236}">
                <a16:creationId xmlns:a16="http://schemas.microsoft.com/office/drawing/2014/main" id="{1CE80C14-B9CA-4990-8628-7EE27A5A63A5}"/>
              </a:ext>
            </a:extLst>
          </p:cNvPr>
          <p:cNvGrpSpPr/>
          <p:nvPr/>
        </p:nvGrpSpPr>
        <p:grpSpPr>
          <a:xfrm>
            <a:off x="420285" y="4252616"/>
            <a:ext cx="1688124" cy="1575740"/>
            <a:chOff x="1453661" y="4419599"/>
            <a:chExt cx="1688124" cy="1575740"/>
          </a:xfrm>
        </p:grpSpPr>
        <p:sp>
          <p:nvSpPr>
            <p:cNvPr id="12" name="Oval 11">
              <a:extLst>
                <a:ext uri="{FF2B5EF4-FFF2-40B4-BE49-F238E27FC236}">
                  <a16:creationId xmlns:a16="http://schemas.microsoft.com/office/drawing/2014/main" id="{40C44C9E-04C5-4A77-893C-502A6B2E1B59}"/>
                </a:ext>
              </a:extLst>
            </p:cNvPr>
            <p:cNvSpPr/>
            <p:nvPr/>
          </p:nvSpPr>
          <p:spPr>
            <a:xfrm>
              <a:off x="1453661" y="4419599"/>
              <a:ext cx="1688124" cy="1230924"/>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35801C61-FF03-4457-998A-4341A46AD423}"/>
                </a:ext>
              </a:extLst>
            </p:cNvPr>
            <p:cNvSpPr txBox="1"/>
            <p:nvPr/>
          </p:nvSpPr>
          <p:spPr>
            <a:xfrm>
              <a:off x="1590374" y="4425679"/>
              <a:ext cx="1414697" cy="1569660"/>
            </a:xfrm>
            <a:prstGeom prst="rect">
              <a:avLst/>
            </a:prstGeom>
            <a:noFill/>
          </p:spPr>
          <p:txBody>
            <a:bodyPr wrap="square" rtlCol="0">
              <a:spAutoFit/>
            </a:bodyPr>
            <a:lstStyle/>
            <a:p>
              <a:pPr algn="ctr"/>
              <a:r>
                <a:rPr lang="en-GB" sz="2400" b="1">
                  <a:solidFill>
                    <a:schemeClr val="bg1"/>
                  </a:solidFill>
                </a:rPr>
                <a:t>P</a:t>
              </a:r>
            </a:p>
            <a:p>
              <a:pPr algn="ctr"/>
              <a:r>
                <a:rPr lang="en-GB" sz="2400" b="1">
                  <a:solidFill>
                    <a:schemeClr val="bg1"/>
                  </a:solidFill>
                </a:rPr>
                <a:t>33.0%</a:t>
              </a:r>
            </a:p>
            <a:p>
              <a:pPr algn="ctr"/>
              <a:r>
                <a:rPr lang="en-GB" sz="2400" b="1">
                  <a:solidFill>
                    <a:schemeClr val="bg1"/>
                  </a:solidFill>
                </a:rPr>
                <a:t>(1433)</a:t>
              </a:r>
            </a:p>
            <a:p>
              <a:pPr algn="ctr"/>
              <a:endParaRPr lang="en-GB" sz="2400" b="1">
                <a:solidFill>
                  <a:schemeClr val="bg1"/>
                </a:solidFill>
              </a:endParaRPr>
            </a:p>
          </p:txBody>
        </p:sp>
      </p:grpSp>
      <p:grpSp>
        <p:nvGrpSpPr>
          <p:cNvPr id="19" name="Group 18">
            <a:extLst>
              <a:ext uri="{FF2B5EF4-FFF2-40B4-BE49-F238E27FC236}">
                <a16:creationId xmlns:a16="http://schemas.microsoft.com/office/drawing/2014/main" id="{4ED141F3-91DE-4F93-BA2A-C9E9EB4485BE}"/>
              </a:ext>
            </a:extLst>
          </p:cNvPr>
          <p:cNvGrpSpPr/>
          <p:nvPr/>
        </p:nvGrpSpPr>
        <p:grpSpPr>
          <a:xfrm>
            <a:off x="4240903" y="4335563"/>
            <a:ext cx="1688124" cy="1569660"/>
            <a:chOff x="1453661" y="4387515"/>
            <a:chExt cx="1688124" cy="1569660"/>
          </a:xfrm>
        </p:grpSpPr>
        <p:sp>
          <p:nvSpPr>
            <p:cNvPr id="20" name="Oval 19">
              <a:extLst>
                <a:ext uri="{FF2B5EF4-FFF2-40B4-BE49-F238E27FC236}">
                  <a16:creationId xmlns:a16="http://schemas.microsoft.com/office/drawing/2014/main" id="{DCF50E0F-B76E-402C-A275-C5B2A2743B55}"/>
                </a:ext>
              </a:extLst>
            </p:cNvPr>
            <p:cNvSpPr/>
            <p:nvPr/>
          </p:nvSpPr>
          <p:spPr>
            <a:xfrm>
              <a:off x="1453661" y="4419599"/>
              <a:ext cx="1688124" cy="1230924"/>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a:extLst>
                <a:ext uri="{FF2B5EF4-FFF2-40B4-BE49-F238E27FC236}">
                  <a16:creationId xmlns:a16="http://schemas.microsoft.com/office/drawing/2014/main" id="{58711D97-0214-4D2F-B913-8C54C2A2384C}"/>
                </a:ext>
              </a:extLst>
            </p:cNvPr>
            <p:cNvSpPr txBox="1"/>
            <p:nvPr/>
          </p:nvSpPr>
          <p:spPr>
            <a:xfrm>
              <a:off x="1590374" y="4387515"/>
              <a:ext cx="1414697" cy="1569660"/>
            </a:xfrm>
            <a:prstGeom prst="rect">
              <a:avLst/>
            </a:prstGeom>
            <a:noFill/>
          </p:spPr>
          <p:txBody>
            <a:bodyPr wrap="square" rtlCol="0">
              <a:spAutoFit/>
            </a:bodyPr>
            <a:lstStyle/>
            <a:p>
              <a:pPr algn="ctr"/>
              <a:r>
                <a:rPr lang="en-GB" sz="2400" b="1">
                  <a:solidFill>
                    <a:schemeClr val="bg1"/>
                  </a:solidFill>
                </a:rPr>
                <a:t>ND</a:t>
              </a:r>
            </a:p>
            <a:p>
              <a:pPr algn="ctr"/>
              <a:r>
                <a:rPr lang="en-GB" sz="2400" b="1">
                  <a:solidFill>
                    <a:schemeClr val="bg1"/>
                  </a:solidFill>
                </a:rPr>
                <a:t>28.5%</a:t>
              </a:r>
            </a:p>
            <a:p>
              <a:pPr algn="ctr"/>
              <a:r>
                <a:rPr lang="en-GB" sz="2400" b="1">
                  <a:solidFill>
                    <a:schemeClr val="bg1"/>
                  </a:solidFill>
                </a:rPr>
                <a:t>(1236)</a:t>
              </a:r>
            </a:p>
            <a:p>
              <a:pPr algn="ctr"/>
              <a:endParaRPr lang="en-GB" sz="2400" b="1">
                <a:solidFill>
                  <a:schemeClr val="bg1"/>
                </a:solidFill>
              </a:endParaRPr>
            </a:p>
          </p:txBody>
        </p:sp>
      </p:grpSp>
      <p:sp>
        <p:nvSpPr>
          <p:cNvPr id="4" name="Freeform: Shape 3">
            <a:extLst>
              <a:ext uri="{FF2B5EF4-FFF2-40B4-BE49-F238E27FC236}">
                <a16:creationId xmlns:a16="http://schemas.microsoft.com/office/drawing/2014/main" id="{23D50B7A-16D9-29E1-6749-035F64DD4CAA}"/>
              </a:ext>
            </a:extLst>
          </p:cNvPr>
          <p:cNvSpPr>
            <a:spLocks/>
          </p:cNvSpPr>
          <p:nvPr/>
        </p:nvSpPr>
        <p:spPr bwMode="auto">
          <a:xfrm>
            <a:off x="1671296" y="2092616"/>
            <a:ext cx="2866030" cy="2160000"/>
          </a:xfrm>
          <a:custGeom>
            <a:avLst/>
            <a:gdLst>
              <a:gd name="T0" fmla="+- 0 7320 7222"/>
              <a:gd name="T1" fmla="*/ T0 w 3630"/>
              <a:gd name="T2" fmla="+- 0 3000 240"/>
              <a:gd name="T3" fmla="*/ 3000 h 3140"/>
              <a:gd name="T4" fmla="+- 0 7231 7222"/>
              <a:gd name="T5" fmla="*/ T4 w 3630"/>
              <a:gd name="T6" fmla="+- 0 2320 240"/>
              <a:gd name="T7" fmla="*/ 2320 h 3140"/>
              <a:gd name="T8" fmla="+- 0 7395 7222"/>
              <a:gd name="T9" fmla="*/ T8 w 3630"/>
              <a:gd name="T10" fmla="+- 0 1800 240"/>
              <a:gd name="T11" fmla="*/ 1800 h 3140"/>
              <a:gd name="T12" fmla="+- 0 7650 7222"/>
              <a:gd name="T13" fmla="*/ T12 w 3630"/>
              <a:gd name="T14" fmla="+- 0 1380 240"/>
              <a:gd name="T15" fmla="*/ 1380 h 3140"/>
              <a:gd name="T16" fmla="+- 0 7619 7222"/>
              <a:gd name="T17" fmla="*/ T16 w 3630"/>
              <a:gd name="T18" fmla="+- 0 820 240"/>
              <a:gd name="T19" fmla="*/ 820 h 3140"/>
              <a:gd name="T20" fmla="+- 0 7875 7222"/>
              <a:gd name="T21" fmla="*/ T20 w 3630"/>
              <a:gd name="T22" fmla="+- 0 400 240"/>
              <a:gd name="T23" fmla="*/ 400 h 3140"/>
              <a:gd name="T24" fmla="+- 0 8530 7222"/>
              <a:gd name="T25" fmla="*/ T24 w 3630"/>
              <a:gd name="T26" fmla="+- 0 260 240"/>
              <a:gd name="T27" fmla="*/ 260 h 3140"/>
              <a:gd name="T28" fmla="+- 0 8042 7222"/>
              <a:gd name="T29" fmla="*/ T28 w 3630"/>
              <a:gd name="T30" fmla="+- 0 420 240"/>
              <a:gd name="T31" fmla="*/ 420 h 3140"/>
              <a:gd name="T32" fmla="+- 0 7736 7222"/>
              <a:gd name="T33" fmla="*/ T32 w 3630"/>
              <a:gd name="T34" fmla="+- 0 820 240"/>
              <a:gd name="T35" fmla="*/ 820 h 3140"/>
              <a:gd name="T36" fmla="+- 0 7762 7222"/>
              <a:gd name="T37" fmla="*/ T36 w 3630"/>
              <a:gd name="T38" fmla="+- 0 1360 240"/>
              <a:gd name="T39" fmla="*/ 1360 h 3140"/>
              <a:gd name="T40" fmla="+- 0 7581 7222"/>
              <a:gd name="T41" fmla="*/ T40 w 3630"/>
              <a:gd name="T42" fmla="+- 0 1720 240"/>
              <a:gd name="T43" fmla="*/ 1720 h 3140"/>
              <a:gd name="T44" fmla="+- 0 7356 7222"/>
              <a:gd name="T45" fmla="*/ T44 w 3630"/>
              <a:gd name="T46" fmla="+- 0 2220 240"/>
              <a:gd name="T47" fmla="*/ 2220 h 3140"/>
              <a:gd name="T48" fmla="+- 0 10124 7222"/>
              <a:gd name="T49" fmla="*/ T48 w 3630"/>
              <a:gd name="T50" fmla="+- 0 3260 240"/>
              <a:gd name="T51" fmla="*/ 3260 h 3140"/>
              <a:gd name="T52" fmla="+- 0 9238 7222"/>
              <a:gd name="T53" fmla="*/ T52 w 3630"/>
              <a:gd name="T54" fmla="+- 0 500 240"/>
              <a:gd name="T55" fmla="*/ 500 h 3140"/>
              <a:gd name="T56" fmla="+- 0 9899 7222"/>
              <a:gd name="T57" fmla="*/ T56 w 3630"/>
              <a:gd name="T58" fmla="+- 0 240 240"/>
              <a:gd name="T59" fmla="*/ 240 h 3140"/>
              <a:gd name="T60" fmla="+- 0 9545 7222"/>
              <a:gd name="T61" fmla="*/ T60 w 3630"/>
              <a:gd name="T62" fmla="+- 0 400 240"/>
              <a:gd name="T63" fmla="*/ 400 h 3140"/>
              <a:gd name="T64" fmla="+- 0 8369 7222"/>
              <a:gd name="T65" fmla="*/ T64 w 3630"/>
              <a:gd name="T66" fmla="+- 0 1760 240"/>
              <a:gd name="T67" fmla="*/ 1760 h 3140"/>
              <a:gd name="T68" fmla="+- 0 8346 7222"/>
              <a:gd name="T69" fmla="*/ T68 w 3630"/>
              <a:gd name="T70" fmla="+- 0 1200 240"/>
              <a:gd name="T71" fmla="*/ 1200 h 3140"/>
              <a:gd name="T72" fmla="+- 0 8626 7222"/>
              <a:gd name="T73" fmla="*/ T72 w 3630"/>
              <a:gd name="T74" fmla="+- 0 760 240"/>
              <a:gd name="T75" fmla="*/ 760 h 3140"/>
              <a:gd name="T76" fmla="+- 0 8595 7222"/>
              <a:gd name="T77" fmla="*/ T76 w 3630"/>
              <a:gd name="T78" fmla="+- 0 440 240"/>
              <a:gd name="T79" fmla="*/ 440 h 3140"/>
              <a:gd name="T80" fmla="+- 0 8835 7222"/>
              <a:gd name="T81" fmla="*/ T80 w 3630"/>
              <a:gd name="T82" fmla="+- 0 500 240"/>
              <a:gd name="T83" fmla="*/ 500 h 3140"/>
              <a:gd name="T84" fmla="+- 0 9416 7222"/>
              <a:gd name="T85" fmla="*/ T84 w 3630"/>
              <a:gd name="T86" fmla="+- 0 740 240"/>
              <a:gd name="T87" fmla="*/ 740 h 3140"/>
              <a:gd name="T88" fmla="+- 0 8603 7222"/>
              <a:gd name="T89" fmla="*/ T88 w 3630"/>
              <a:gd name="T90" fmla="+- 0 940 240"/>
              <a:gd name="T91" fmla="*/ 940 h 3140"/>
              <a:gd name="T92" fmla="+- 0 8424 7222"/>
              <a:gd name="T93" fmla="*/ T92 w 3630"/>
              <a:gd name="T94" fmla="+- 0 1440 240"/>
              <a:gd name="T95" fmla="*/ 1440 h 3140"/>
              <a:gd name="T96" fmla="+- 0 9902 7222"/>
              <a:gd name="T97" fmla="*/ T96 w 3630"/>
              <a:gd name="T98" fmla="+- 0 1740 240"/>
              <a:gd name="T99" fmla="*/ 1740 h 3140"/>
              <a:gd name="T100" fmla="+- 0 10278 7222"/>
              <a:gd name="T101" fmla="*/ T100 w 3630"/>
              <a:gd name="T102" fmla="+- 0 1440 240"/>
              <a:gd name="T103" fmla="*/ 1440 h 3140"/>
              <a:gd name="T104" fmla="+- 0 10357 7222"/>
              <a:gd name="T105" fmla="*/ T104 w 3630"/>
              <a:gd name="T106" fmla="+- 0 900 240"/>
              <a:gd name="T107" fmla="*/ 900 h 3140"/>
              <a:gd name="T108" fmla="+- 0 10090 7222"/>
              <a:gd name="T109" fmla="*/ T108 w 3630"/>
              <a:gd name="T110" fmla="+- 0 460 240"/>
              <a:gd name="T111" fmla="*/ 460 h 3140"/>
              <a:gd name="T112" fmla="+- 0 10248 7222"/>
              <a:gd name="T113" fmla="*/ T112 w 3630"/>
              <a:gd name="T114" fmla="+- 0 440 240"/>
              <a:gd name="T115" fmla="*/ 440 h 3140"/>
              <a:gd name="T116" fmla="+- 0 10470 7222"/>
              <a:gd name="T117" fmla="*/ T116 w 3630"/>
              <a:gd name="T118" fmla="+- 0 900 240"/>
              <a:gd name="T119" fmla="*/ 900 h 3140"/>
              <a:gd name="T120" fmla="+- 0 10392 7222"/>
              <a:gd name="T121" fmla="*/ T120 w 3630"/>
              <a:gd name="T122" fmla="+- 0 1460 240"/>
              <a:gd name="T123" fmla="*/ 1460 h 3140"/>
              <a:gd name="T124" fmla="+- 0 10146 7222"/>
              <a:gd name="T125" fmla="*/ T124 w 3630"/>
              <a:gd name="T126" fmla="+- 0 1760 240"/>
              <a:gd name="T127" fmla="*/ 1760 h 3140"/>
              <a:gd name="T128" fmla="+- 0 9429 7222"/>
              <a:gd name="T129" fmla="*/ T128 w 3630"/>
              <a:gd name="T130" fmla="+- 0 1980 240"/>
              <a:gd name="T131" fmla="*/ 1980 h 3140"/>
              <a:gd name="T132" fmla="+- 0 9642 7222"/>
              <a:gd name="T133" fmla="*/ T132 w 3630"/>
              <a:gd name="T134" fmla="+- 0 1520 240"/>
              <a:gd name="T135" fmla="*/ 1520 h 3140"/>
              <a:gd name="T136" fmla="+- 0 9511 7222"/>
              <a:gd name="T137" fmla="*/ T136 w 3630"/>
              <a:gd name="T138" fmla="+- 0 1000 240"/>
              <a:gd name="T139" fmla="*/ 1000 h 3140"/>
              <a:gd name="T140" fmla="+- 0 9106 7222"/>
              <a:gd name="T141" fmla="*/ T140 w 3630"/>
              <a:gd name="T142" fmla="+- 0 740 240"/>
              <a:gd name="T143" fmla="*/ 740 h 3140"/>
              <a:gd name="T144" fmla="+- 0 9671 7222"/>
              <a:gd name="T145" fmla="*/ T144 w 3630"/>
              <a:gd name="T146" fmla="+- 0 1060 240"/>
              <a:gd name="T147" fmla="*/ 1060 h 3140"/>
              <a:gd name="T148" fmla="+- 0 9742 7222"/>
              <a:gd name="T149" fmla="*/ T148 w 3630"/>
              <a:gd name="T150" fmla="+- 0 1600 240"/>
              <a:gd name="T151" fmla="*/ 1600 h 3140"/>
              <a:gd name="T152" fmla="+- 0 9912 7222"/>
              <a:gd name="T153" fmla="*/ T152 w 3630"/>
              <a:gd name="T154" fmla="+- 0 1860 240"/>
              <a:gd name="T155" fmla="*/ 1860 h 3140"/>
              <a:gd name="T156" fmla="+- 0 9446 7222"/>
              <a:gd name="T157" fmla="*/ T156 w 3630"/>
              <a:gd name="T158" fmla="+- 0 2120 240"/>
              <a:gd name="T159" fmla="*/ 2120 h 3140"/>
              <a:gd name="T160" fmla="+- 0 7983 7222"/>
              <a:gd name="T161" fmla="*/ T160 w 3630"/>
              <a:gd name="T162" fmla="+- 0 2540 240"/>
              <a:gd name="T163" fmla="*/ 2540 h 3140"/>
              <a:gd name="T164" fmla="+- 0 8211 7222"/>
              <a:gd name="T165" fmla="*/ T164 w 3630"/>
              <a:gd name="T166" fmla="+- 0 2040 240"/>
              <a:gd name="T167" fmla="*/ 2040 h 3140"/>
              <a:gd name="T168" fmla="+- 0 8022 7222"/>
              <a:gd name="T169" fmla="*/ T168 w 3630"/>
              <a:gd name="T170" fmla="+- 0 1820 240"/>
              <a:gd name="T171" fmla="*/ 1820 h 3140"/>
              <a:gd name="T172" fmla="+- 0 7929 7222"/>
              <a:gd name="T173" fmla="*/ T172 w 3630"/>
              <a:gd name="T174" fmla="+- 0 1600 240"/>
              <a:gd name="T175" fmla="*/ 1600 h 3140"/>
              <a:gd name="T176" fmla="+- 0 8528 7222"/>
              <a:gd name="T177" fmla="*/ T176 w 3630"/>
              <a:gd name="T178" fmla="+- 0 1840 240"/>
              <a:gd name="T179" fmla="*/ 1840 h 3140"/>
              <a:gd name="T180" fmla="+- 0 8260 7222"/>
              <a:gd name="T181" fmla="*/ T180 w 3630"/>
              <a:gd name="T182" fmla="+- 0 2180 240"/>
              <a:gd name="T183" fmla="*/ 2180 h 3140"/>
              <a:gd name="T184" fmla="+- 0 8066 7222"/>
              <a:gd name="T185" fmla="*/ T184 w 3630"/>
              <a:gd name="T186" fmla="+- 0 2700 240"/>
              <a:gd name="T187" fmla="*/ 2700 h 3140"/>
              <a:gd name="T188" fmla="+- 0 10731 7222"/>
              <a:gd name="T189" fmla="*/ T188 w 3630"/>
              <a:gd name="T190" fmla="+- 0 2300 240"/>
              <a:gd name="T191" fmla="*/ 2300 h 3140"/>
              <a:gd name="T192" fmla="+- 0 10537 7222"/>
              <a:gd name="T193" fmla="*/ T192 w 3630"/>
              <a:gd name="T194" fmla="+- 0 1780 240"/>
              <a:gd name="T195" fmla="*/ 1780 h 3140"/>
              <a:gd name="T196" fmla="+- 0 10596 7222"/>
              <a:gd name="T197" fmla="*/ T196 w 3630"/>
              <a:gd name="T198" fmla="+- 0 1680 240"/>
              <a:gd name="T199" fmla="*/ 1680 h 3140"/>
              <a:gd name="T200" fmla="+- 0 10816 7222"/>
              <a:gd name="T201" fmla="*/ T200 w 3630"/>
              <a:gd name="T202" fmla="+- 0 2160 240"/>
              <a:gd name="T203" fmla="*/ 2160 h 3140"/>
              <a:gd name="T204" fmla="+- 0 8889 7222"/>
              <a:gd name="T205" fmla="*/ T204 w 3630"/>
              <a:gd name="T206" fmla="+- 0 2260 240"/>
              <a:gd name="T207" fmla="*/ 2260 h 3140"/>
              <a:gd name="T208" fmla="+- 0 8466 7222"/>
              <a:gd name="T209" fmla="*/ T208 w 3630"/>
              <a:gd name="T210" fmla="+- 0 1940 240"/>
              <a:gd name="T211" fmla="*/ 1940 h 3140"/>
              <a:gd name="T212" fmla="+- 0 8959 7222"/>
              <a:gd name="T213" fmla="*/ T212 w 3630"/>
              <a:gd name="T214" fmla="+- 0 2140 240"/>
              <a:gd name="T215" fmla="*/ 2140 h 3140"/>
              <a:gd name="T216" fmla="+- 0 10014 7222"/>
              <a:gd name="T217" fmla="*/ T216 w 3630"/>
              <a:gd name="T218" fmla="+- 0 3260 240"/>
              <a:gd name="T219" fmla="*/ 3260 h 3140"/>
              <a:gd name="T220" fmla="+- 0 9921 7222"/>
              <a:gd name="T221" fmla="*/ T220 w 3630"/>
              <a:gd name="T222" fmla="+- 0 2380 240"/>
              <a:gd name="T223" fmla="*/ 2380 h 3140"/>
              <a:gd name="T224" fmla="+- 0 9604 7222"/>
              <a:gd name="T225" fmla="*/ T224 w 3630"/>
              <a:gd name="T226" fmla="+- 0 1940 240"/>
              <a:gd name="T227" fmla="*/ 1940 h 3140"/>
              <a:gd name="T228" fmla="+- 0 10013 7222"/>
              <a:gd name="T229" fmla="*/ T228 w 3630"/>
              <a:gd name="T230" fmla="+- 0 2320 240"/>
              <a:gd name="T231" fmla="*/ 2320 h 3140"/>
              <a:gd name="T232" fmla="+- 0 10124 7222"/>
              <a:gd name="T233" fmla="*/ T232 w 3630"/>
              <a:gd name="T234" fmla="+- 0 2860 240"/>
              <a:gd name="T235" fmla="*/ 2860 h 3140"/>
              <a:gd name="T236" fmla="+- 0 10124 7222"/>
              <a:gd name="T237" fmla="*/ T236 w 3630"/>
              <a:gd name="T238" fmla="+- 0 3000 240"/>
              <a:gd name="T239" fmla="*/ 3000 h 314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Lst>
            <a:rect l="0" t="0" r="r" b="b"/>
            <a:pathLst>
              <a:path w="3630" h="3140">
                <a:moveTo>
                  <a:pt x="2842" y="3140"/>
                </a:moveTo>
                <a:lnTo>
                  <a:pt x="784" y="3140"/>
                </a:lnTo>
                <a:lnTo>
                  <a:pt x="752" y="3100"/>
                </a:lnTo>
                <a:lnTo>
                  <a:pt x="731" y="3080"/>
                </a:lnTo>
                <a:lnTo>
                  <a:pt x="724" y="3020"/>
                </a:lnTo>
                <a:lnTo>
                  <a:pt x="724" y="2760"/>
                </a:lnTo>
                <a:lnTo>
                  <a:pt x="98" y="2760"/>
                </a:lnTo>
                <a:lnTo>
                  <a:pt x="59" y="2740"/>
                </a:lnTo>
                <a:lnTo>
                  <a:pt x="28" y="2720"/>
                </a:lnTo>
                <a:lnTo>
                  <a:pt x="7" y="2680"/>
                </a:lnTo>
                <a:lnTo>
                  <a:pt x="0" y="2640"/>
                </a:lnTo>
                <a:lnTo>
                  <a:pt x="0" y="2240"/>
                </a:lnTo>
                <a:lnTo>
                  <a:pt x="2" y="2160"/>
                </a:lnTo>
                <a:lnTo>
                  <a:pt x="9" y="2080"/>
                </a:lnTo>
                <a:lnTo>
                  <a:pt x="20" y="2000"/>
                </a:lnTo>
                <a:lnTo>
                  <a:pt x="35" y="1920"/>
                </a:lnTo>
                <a:lnTo>
                  <a:pt x="55" y="1840"/>
                </a:lnTo>
                <a:lnTo>
                  <a:pt x="78" y="1760"/>
                </a:lnTo>
                <a:lnTo>
                  <a:pt x="106" y="1700"/>
                </a:lnTo>
                <a:lnTo>
                  <a:pt x="138" y="1620"/>
                </a:lnTo>
                <a:lnTo>
                  <a:pt x="173" y="1560"/>
                </a:lnTo>
                <a:lnTo>
                  <a:pt x="212" y="1500"/>
                </a:lnTo>
                <a:lnTo>
                  <a:pt x="255" y="1440"/>
                </a:lnTo>
                <a:lnTo>
                  <a:pt x="301" y="1380"/>
                </a:lnTo>
                <a:lnTo>
                  <a:pt x="350" y="1320"/>
                </a:lnTo>
                <a:lnTo>
                  <a:pt x="403" y="1260"/>
                </a:lnTo>
                <a:lnTo>
                  <a:pt x="459" y="1220"/>
                </a:lnTo>
                <a:lnTo>
                  <a:pt x="428" y="1140"/>
                </a:lnTo>
                <a:lnTo>
                  <a:pt x="402" y="1060"/>
                </a:lnTo>
                <a:lnTo>
                  <a:pt x="383" y="980"/>
                </a:lnTo>
                <a:lnTo>
                  <a:pt x="372" y="900"/>
                </a:lnTo>
                <a:lnTo>
                  <a:pt x="368" y="820"/>
                </a:lnTo>
                <a:lnTo>
                  <a:pt x="371" y="740"/>
                </a:lnTo>
                <a:lnTo>
                  <a:pt x="381" y="660"/>
                </a:lnTo>
                <a:lnTo>
                  <a:pt x="397" y="580"/>
                </a:lnTo>
                <a:lnTo>
                  <a:pt x="418" y="520"/>
                </a:lnTo>
                <a:lnTo>
                  <a:pt x="446" y="440"/>
                </a:lnTo>
                <a:lnTo>
                  <a:pt x="478" y="380"/>
                </a:lnTo>
                <a:lnTo>
                  <a:pt x="515" y="320"/>
                </a:lnTo>
                <a:lnTo>
                  <a:pt x="557" y="260"/>
                </a:lnTo>
                <a:lnTo>
                  <a:pt x="603" y="200"/>
                </a:lnTo>
                <a:lnTo>
                  <a:pt x="653" y="160"/>
                </a:lnTo>
                <a:lnTo>
                  <a:pt x="707" y="120"/>
                </a:lnTo>
                <a:lnTo>
                  <a:pt x="764" y="80"/>
                </a:lnTo>
                <a:lnTo>
                  <a:pt x="824" y="40"/>
                </a:lnTo>
                <a:lnTo>
                  <a:pt x="887" y="20"/>
                </a:lnTo>
                <a:lnTo>
                  <a:pt x="952" y="0"/>
                </a:lnTo>
                <a:lnTo>
                  <a:pt x="1237" y="0"/>
                </a:lnTo>
                <a:lnTo>
                  <a:pt x="1308" y="20"/>
                </a:lnTo>
                <a:lnTo>
                  <a:pt x="1376" y="60"/>
                </a:lnTo>
                <a:lnTo>
                  <a:pt x="1442" y="100"/>
                </a:lnTo>
                <a:lnTo>
                  <a:pt x="1472" y="120"/>
                </a:lnTo>
                <a:lnTo>
                  <a:pt x="1018" y="120"/>
                </a:lnTo>
                <a:lnTo>
                  <a:pt x="949" y="140"/>
                </a:lnTo>
                <a:lnTo>
                  <a:pt x="883" y="160"/>
                </a:lnTo>
                <a:lnTo>
                  <a:pt x="820" y="180"/>
                </a:lnTo>
                <a:lnTo>
                  <a:pt x="762" y="220"/>
                </a:lnTo>
                <a:lnTo>
                  <a:pt x="707" y="280"/>
                </a:lnTo>
                <a:lnTo>
                  <a:pt x="657" y="320"/>
                </a:lnTo>
                <a:lnTo>
                  <a:pt x="612" y="380"/>
                </a:lnTo>
                <a:lnTo>
                  <a:pt x="573" y="440"/>
                </a:lnTo>
                <a:lnTo>
                  <a:pt x="540" y="500"/>
                </a:lnTo>
                <a:lnTo>
                  <a:pt x="514" y="580"/>
                </a:lnTo>
                <a:lnTo>
                  <a:pt x="494" y="660"/>
                </a:lnTo>
                <a:lnTo>
                  <a:pt x="482" y="740"/>
                </a:lnTo>
                <a:lnTo>
                  <a:pt x="478" y="820"/>
                </a:lnTo>
                <a:lnTo>
                  <a:pt x="482" y="900"/>
                </a:lnTo>
                <a:lnTo>
                  <a:pt x="494" y="980"/>
                </a:lnTo>
                <a:lnTo>
                  <a:pt x="514" y="1060"/>
                </a:lnTo>
                <a:lnTo>
                  <a:pt x="540" y="1120"/>
                </a:lnTo>
                <a:lnTo>
                  <a:pt x="573" y="1200"/>
                </a:lnTo>
                <a:lnTo>
                  <a:pt x="612" y="1260"/>
                </a:lnTo>
                <a:lnTo>
                  <a:pt x="657" y="1320"/>
                </a:lnTo>
                <a:lnTo>
                  <a:pt x="520" y="1320"/>
                </a:lnTo>
                <a:lnTo>
                  <a:pt x="463" y="1380"/>
                </a:lnTo>
                <a:lnTo>
                  <a:pt x="409" y="1420"/>
                </a:lnTo>
                <a:lnTo>
                  <a:pt x="359" y="1480"/>
                </a:lnTo>
                <a:lnTo>
                  <a:pt x="314" y="1540"/>
                </a:lnTo>
                <a:lnTo>
                  <a:pt x="272" y="1620"/>
                </a:lnTo>
                <a:lnTo>
                  <a:pt x="235" y="1680"/>
                </a:lnTo>
                <a:lnTo>
                  <a:pt x="203" y="1760"/>
                </a:lnTo>
                <a:lnTo>
                  <a:pt x="175" y="1840"/>
                </a:lnTo>
                <a:lnTo>
                  <a:pt x="152" y="1900"/>
                </a:lnTo>
                <a:lnTo>
                  <a:pt x="134" y="1980"/>
                </a:lnTo>
                <a:lnTo>
                  <a:pt x="120" y="2060"/>
                </a:lnTo>
                <a:lnTo>
                  <a:pt x="112" y="2140"/>
                </a:lnTo>
                <a:lnTo>
                  <a:pt x="110" y="2240"/>
                </a:lnTo>
                <a:lnTo>
                  <a:pt x="110" y="2620"/>
                </a:lnTo>
                <a:lnTo>
                  <a:pt x="834" y="2620"/>
                </a:lnTo>
                <a:lnTo>
                  <a:pt x="834" y="3020"/>
                </a:lnTo>
                <a:lnTo>
                  <a:pt x="2902" y="3020"/>
                </a:lnTo>
                <a:lnTo>
                  <a:pt x="2894" y="3080"/>
                </a:lnTo>
                <a:lnTo>
                  <a:pt x="2873" y="3100"/>
                </a:lnTo>
                <a:lnTo>
                  <a:pt x="2842" y="3140"/>
                </a:lnTo>
                <a:close/>
                <a:moveTo>
                  <a:pt x="2069" y="380"/>
                </a:moveTo>
                <a:lnTo>
                  <a:pt x="1926" y="380"/>
                </a:lnTo>
                <a:lnTo>
                  <a:pt x="1968" y="320"/>
                </a:lnTo>
                <a:lnTo>
                  <a:pt x="2016" y="260"/>
                </a:lnTo>
                <a:lnTo>
                  <a:pt x="2068" y="200"/>
                </a:lnTo>
                <a:lnTo>
                  <a:pt x="2126" y="140"/>
                </a:lnTo>
                <a:lnTo>
                  <a:pt x="2187" y="100"/>
                </a:lnTo>
                <a:lnTo>
                  <a:pt x="2253" y="60"/>
                </a:lnTo>
                <a:lnTo>
                  <a:pt x="2321" y="20"/>
                </a:lnTo>
                <a:lnTo>
                  <a:pt x="2392" y="0"/>
                </a:lnTo>
                <a:lnTo>
                  <a:pt x="2677" y="0"/>
                </a:lnTo>
                <a:lnTo>
                  <a:pt x="2742" y="20"/>
                </a:lnTo>
                <a:lnTo>
                  <a:pt x="2805" y="40"/>
                </a:lnTo>
                <a:lnTo>
                  <a:pt x="2865" y="80"/>
                </a:lnTo>
                <a:lnTo>
                  <a:pt x="2922" y="120"/>
                </a:lnTo>
                <a:lnTo>
                  <a:pt x="2465" y="120"/>
                </a:lnTo>
                <a:lnTo>
                  <a:pt x="2393" y="140"/>
                </a:lnTo>
                <a:lnTo>
                  <a:pt x="2323" y="160"/>
                </a:lnTo>
                <a:lnTo>
                  <a:pt x="2256" y="200"/>
                </a:lnTo>
                <a:lnTo>
                  <a:pt x="2194" y="240"/>
                </a:lnTo>
                <a:lnTo>
                  <a:pt x="2136" y="300"/>
                </a:lnTo>
                <a:lnTo>
                  <a:pt x="2084" y="360"/>
                </a:lnTo>
                <a:lnTo>
                  <a:pt x="2069" y="380"/>
                </a:lnTo>
                <a:close/>
                <a:moveTo>
                  <a:pt x="1269" y="1520"/>
                </a:moveTo>
                <a:lnTo>
                  <a:pt x="1147" y="1520"/>
                </a:lnTo>
                <a:lnTo>
                  <a:pt x="1123" y="1440"/>
                </a:lnTo>
                <a:lnTo>
                  <a:pt x="1106" y="1360"/>
                </a:lnTo>
                <a:lnTo>
                  <a:pt x="1096" y="1280"/>
                </a:lnTo>
                <a:lnTo>
                  <a:pt x="1092" y="1200"/>
                </a:lnTo>
                <a:lnTo>
                  <a:pt x="1096" y="1120"/>
                </a:lnTo>
                <a:lnTo>
                  <a:pt x="1106" y="1040"/>
                </a:lnTo>
                <a:lnTo>
                  <a:pt x="1124" y="960"/>
                </a:lnTo>
                <a:lnTo>
                  <a:pt x="1148" y="880"/>
                </a:lnTo>
                <a:lnTo>
                  <a:pt x="1178" y="820"/>
                </a:lnTo>
                <a:lnTo>
                  <a:pt x="1213" y="740"/>
                </a:lnTo>
                <a:lnTo>
                  <a:pt x="1254" y="680"/>
                </a:lnTo>
                <a:lnTo>
                  <a:pt x="1300" y="620"/>
                </a:lnTo>
                <a:lnTo>
                  <a:pt x="1350" y="580"/>
                </a:lnTo>
                <a:lnTo>
                  <a:pt x="1404" y="520"/>
                </a:lnTo>
                <a:lnTo>
                  <a:pt x="1463" y="480"/>
                </a:lnTo>
                <a:lnTo>
                  <a:pt x="1525" y="440"/>
                </a:lnTo>
                <a:lnTo>
                  <a:pt x="1590" y="420"/>
                </a:lnTo>
                <a:lnTo>
                  <a:pt x="1544" y="360"/>
                </a:lnTo>
                <a:lnTo>
                  <a:pt x="1492" y="300"/>
                </a:lnTo>
                <a:lnTo>
                  <a:pt x="1435" y="240"/>
                </a:lnTo>
                <a:lnTo>
                  <a:pt x="1373" y="200"/>
                </a:lnTo>
                <a:lnTo>
                  <a:pt x="1306" y="160"/>
                </a:lnTo>
                <a:lnTo>
                  <a:pt x="1236" y="140"/>
                </a:lnTo>
                <a:lnTo>
                  <a:pt x="1164" y="120"/>
                </a:lnTo>
                <a:lnTo>
                  <a:pt x="1472" y="120"/>
                </a:lnTo>
                <a:lnTo>
                  <a:pt x="1503" y="140"/>
                </a:lnTo>
                <a:lnTo>
                  <a:pt x="1560" y="200"/>
                </a:lnTo>
                <a:lnTo>
                  <a:pt x="1613" y="260"/>
                </a:lnTo>
                <a:lnTo>
                  <a:pt x="1661" y="320"/>
                </a:lnTo>
                <a:lnTo>
                  <a:pt x="1703" y="380"/>
                </a:lnTo>
                <a:lnTo>
                  <a:pt x="2069" y="380"/>
                </a:lnTo>
                <a:lnTo>
                  <a:pt x="2039" y="420"/>
                </a:lnTo>
                <a:lnTo>
                  <a:pt x="2103" y="440"/>
                </a:lnTo>
                <a:lnTo>
                  <a:pt x="2165" y="480"/>
                </a:lnTo>
                <a:lnTo>
                  <a:pt x="2194" y="500"/>
                </a:lnTo>
                <a:lnTo>
                  <a:pt x="1742" y="500"/>
                </a:lnTo>
                <a:lnTo>
                  <a:pt x="1673" y="520"/>
                </a:lnTo>
                <a:lnTo>
                  <a:pt x="1607" y="540"/>
                </a:lnTo>
                <a:lnTo>
                  <a:pt x="1545" y="580"/>
                </a:lnTo>
                <a:lnTo>
                  <a:pt x="1486" y="620"/>
                </a:lnTo>
                <a:lnTo>
                  <a:pt x="1431" y="660"/>
                </a:lnTo>
                <a:lnTo>
                  <a:pt x="1381" y="700"/>
                </a:lnTo>
                <a:lnTo>
                  <a:pt x="1337" y="760"/>
                </a:lnTo>
                <a:lnTo>
                  <a:pt x="1297" y="820"/>
                </a:lnTo>
                <a:lnTo>
                  <a:pt x="1264" y="900"/>
                </a:lnTo>
                <a:lnTo>
                  <a:pt x="1238" y="960"/>
                </a:lnTo>
                <a:lnTo>
                  <a:pt x="1218" y="1040"/>
                </a:lnTo>
                <a:lnTo>
                  <a:pt x="1206" y="1120"/>
                </a:lnTo>
                <a:lnTo>
                  <a:pt x="1202" y="1200"/>
                </a:lnTo>
                <a:lnTo>
                  <a:pt x="1207" y="1280"/>
                </a:lnTo>
                <a:lnTo>
                  <a:pt x="1219" y="1360"/>
                </a:lnTo>
                <a:lnTo>
                  <a:pt x="1240" y="1440"/>
                </a:lnTo>
                <a:lnTo>
                  <a:pt x="1269" y="1520"/>
                </a:lnTo>
                <a:close/>
                <a:moveTo>
                  <a:pt x="2924" y="1520"/>
                </a:moveTo>
                <a:lnTo>
                  <a:pt x="2611" y="1520"/>
                </a:lnTo>
                <a:lnTo>
                  <a:pt x="2680" y="1500"/>
                </a:lnTo>
                <a:lnTo>
                  <a:pt x="2746" y="1480"/>
                </a:lnTo>
                <a:lnTo>
                  <a:pt x="2809" y="1440"/>
                </a:lnTo>
                <a:lnTo>
                  <a:pt x="2868" y="1400"/>
                </a:lnTo>
                <a:lnTo>
                  <a:pt x="2922" y="1360"/>
                </a:lnTo>
                <a:lnTo>
                  <a:pt x="2972" y="1320"/>
                </a:lnTo>
                <a:lnTo>
                  <a:pt x="3017" y="1260"/>
                </a:lnTo>
                <a:lnTo>
                  <a:pt x="3056" y="1200"/>
                </a:lnTo>
                <a:lnTo>
                  <a:pt x="3089" y="1120"/>
                </a:lnTo>
                <a:lnTo>
                  <a:pt x="3115" y="1060"/>
                </a:lnTo>
                <a:lnTo>
                  <a:pt x="3135" y="980"/>
                </a:lnTo>
                <a:lnTo>
                  <a:pt x="3147" y="900"/>
                </a:lnTo>
                <a:lnTo>
                  <a:pt x="3151" y="820"/>
                </a:lnTo>
                <a:lnTo>
                  <a:pt x="3147" y="740"/>
                </a:lnTo>
                <a:lnTo>
                  <a:pt x="3135" y="660"/>
                </a:lnTo>
                <a:lnTo>
                  <a:pt x="3115" y="580"/>
                </a:lnTo>
                <a:lnTo>
                  <a:pt x="3089" y="500"/>
                </a:lnTo>
                <a:lnTo>
                  <a:pt x="3056" y="440"/>
                </a:lnTo>
                <a:lnTo>
                  <a:pt x="3017" y="380"/>
                </a:lnTo>
                <a:lnTo>
                  <a:pt x="2972" y="320"/>
                </a:lnTo>
                <a:lnTo>
                  <a:pt x="2922" y="280"/>
                </a:lnTo>
                <a:lnTo>
                  <a:pt x="2868" y="220"/>
                </a:lnTo>
                <a:lnTo>
                  <a:pt x="2809" y="180"/>
                </a:lnTo>
                <a:lnTo>
                  <a:pt x="2746" y="160"/>
                </a:lnTo>
                <a:lnTo>
                  <a:pt x="2680" y="140"/>
                </a:lnTo>
                <a:lnTo>
                  <a:pt x="2611" y="120"/>
                </a:lnTo>
                <a:lnTo>
                  <a:pt x="2922" y="120"/>
                </a:lnTo>
                <a:lnTo>
                  <a:pt x="2976" y="160"/>
                </a:lnTo>
                <a:lnTo>
                  <a:pt x="3026" y="200"/>
                </a:lnTo>
                <a:lnTo>
                  <a:pt x="3072" y="260"/>
                </a:lnTo>
                <a:lnTo>
                  <a:pt x="3114" y="320"/>
                </a:lnTo>
                <a:lnTo>
                  <a:pt x="3151" y="380"/>
                </a:lnTo>
                <a:lnTo>
                  <a:pt x="3183" y="440"/>
                </a:lnTo>
                <a:lnTo>
                  <a:pt x="3211" y="520"/>
                </a:lnTo>
                <a:lnTo>
                  <a:pt x="3232" y="580"/>
                </a:lnTo>
                <a:lnTo>
                  <a:pt x="3248" y="660"/>
                </a:lnTo>
                <a:lnTo>
                  <a:pt x="3258" y="740"/>
                </a:lnTo>
                <a:lnTo>
                  <a:pt x="3261" y="820"/>
                </a:lnTo>
                <a:lnTo>
                  <a:pt x="3257" y="900"/>
                </a:lnTo>
                <a:lnTo>
                  <a:pt x="3246" y="980"/>
                </a:lnTo>
                <a:lnTo>
                  <a:pt x="3227" y="1060"/>
                </a:lnTo>
                <a:lnTo>
                  <a:pt x="3202" y="1140"/>
                </a:lnTo>
                <a:lnTo>
                  <a:pt x="3170" y="1220"/>
                </a:lnTo>
                <a:lnTo>
                  <a:pt x="3226" y="1260"/>
                </a:lnTo>
                <a:lnTo>
                  <a:pt x="3279" y="1320"/>
                </a:lnTo>
                <a:lnTo>
                  <a:pt x="3109" y="1320"/>
                </a:lnTo>
                <a:lnTo>
                  <a:pt x="3062" y="1380"/>
                </a:lnTo>
                <a:lnTo>
                  <a:pt x="3010" y="1440"/>
                </a:lnTo>
                <a:lnTo>
                  <a:pt x="2954" y="1500"/>
                </a:lnTo>
                <a:lnTo>
                  <a:pt x="2924" y="1520"/>
                </a:lnTo>
                <a:close/>
                <a:moveTo>
                  <a:pt x="2193" y="1900"/>
                </a:moveTo>
                <a:lnTo>
                  <a:pt x="1885" y="1900"/>
                </a:lnTo>
                <a:lnTo>
                  <a:pt x="1956" y="1880"/>
                </a:lnTo>
                <a:lnTo>
                  <a:pt x="2024" y="1860"/>
                </a:lnTo>
                <a:lnTo>
                  <a:pt x="2089" y="1820"/>
                </a:lnTo>
                <a:lnTo>
                  <a:pt x="2150" y="1780"/>
                </a:lnTo>
                <a:lnTo>
                  <a:pt x="2207" y="1740"/>
                </a:lnTo>
                <a:lnTo>
                  <a:pt x="2258" y="1680"/>
                </a:lnTo>
                <a:lnTo>
                  <a:pt x="2304" y="1620"/>
                </a:lnTo>
                <a:lnTo>
                  <a:pt x="2344" y="1540"/>
                </a:lnTo>
                <a:lnTo>
                  <a:pt x="2372" y="1480"/>
                </a:lnTo>
                <a:lnTo>
                  <a:pt x="2395" y="1420"/>
                </a:lnTo>
                <a:lnTo>
                  <a:pt x="2411" y="1340"/>
                </a:lnTo>
                <a:lnTo>
                  <a:pt x="2420" y="1280"/>
                </a:lnTo>
                <a:lnTo>
                  <a:pt x="2424" y="1200"/>
                </a:lnTo>
                <a:lnTo>
                  <a:pt x="2420" y="1120"/>
                </a:lnTo>
                <a:lnTo>
                  <a:pt x="2407" y="1040"/>
                </a:lnTo>
                <a:lnTo>
                  <a:pt x="2388" y="960"/>
                </a:lnTo>
                <a:lnTo>
                  <a:pt x="2361" y="900"/>
                </a:lnTo>
                <a:lnTo>
                  <a:pt x="2328" y="820"/>
                </a:lnTo>
                <a:lnTo>
                  <a:pt x="2289" y="760"/>
                </a:lnTo>
                <a:lnTo>
                  <a:pt x="2245" y="700"/>
                </a:lnTo>
                <a:lnTo>
                  <a:pt x="2195" y="660"/>
                </a:lnTo>
                <a:lnTo>
                  <a:pt x="2140" y="620"/>
                </a:lnTo>
                <a:lnTo>
                  <a:pt x="2081" y="580"/>
                </a:lnTo>
                <a:lnTo>
                  <a:pt x="2019" y="540"/>
                </a:lnTo>
                <a:lnTo>
                  <a:pt x="1953" y="520"/>
                </a:lnTo>
                <a:lnTo>
                  <a:pt x="1884" y="500"/>
                </a:lnTo>
                <a:lnTo>
                  <a:pt x="2194" y="500"/>
                </a:lnTo>
                <a:lnTo>
                  <a:pt x="2223" y="520"/>
                </a:lnTo>
                <a:lnTo>
                  <a:pt x="2277" y="580"/>
                </a:lnTo>
                <a:lnTo>
                  <a:pt x="2327" y="620"/>
                </a:lnTo>
                <a:lnTo>
                  <a:pt x="2373" y="680"/>
                </a:lnTo>
                <a:lnTo>
                  <a:pt x="2413" y="740"/>
                </a:lnTo>
                <a:lnTo>
                  <a:pt x="2449" y="820"/>
                </a:lnTo>
                <a:lnTo>
                  <a:pt x="2478" y="880"/>
                </a:lnTo>
                <a:lnTo>
                  <a:pt x="2502" y="960"/>
                </a:lnTo>
                <a:lnTo>
                  <a:pt x="2519" y="1040"/>
                </a:lnTo>
                <a:lnTo>
                  <a:pt x="2530" y="1120"/>
                </a:lnTo>
                <a:lnTo>
                  <a:pt x="2534" y="1200"/>
                </a:lnTo>
                <a:lnTo>
                  <a:pt x="2530" y="1280"/>
                </a:lnTo>
                <a:lnTo>
                  <a:pt x="2520" y="1360"/>
                </a:lnTo>
                <a:lnTo>
                  <a:pt x="2504" y="1440"/>
                </a:lnTo>
                <a:lnTo>
                  <a:pt x="2481" y="1520"/>
                </a:lnTo>
                <a:lnTo>
                  <a:pt x="2924" y="1520"/>
                </a:lnTo>
                <a:lnTo>
                  <a:pt x="2894" y="1540"/>
                </a:lnTo>
                <a:lnTo>
                  <a:pt x="2829" y="1580"/>
                </a:lnTo>
                <a:lnTo>
                  <a:pt x="2761" y="1600"/>
                </a:lnTo>
                <a:lnTo>
                  <a:pt x="2690" y="1620"/>
                </a:lnTo>
                <a:lnTo>
                  <a:pt x="2616" y="1640"/>
                </a:lnTo>
                <a:lnTo>
                  <a:pt x="2484" y="1640"/>
                </a:lnTo>
                <a:lnTo>
                  <a:pt x="2538" y="1700"/>
                </a:lnTo>
                <a:lnTo>
                  <a:pt x="2382" y="1700"/>
                </a:lnTo>
                <a:lnTo>
                  <a:pt x="2334" y="1780"/>
                </a:lnTo>
                <a:lnTo>
                  <a:pt x="2281" y="1820"/>
                </a:lnTo>
                <a:lnTo>
                  <a:pt x="2224" y="1880"/>
                </a:lnTo>
                <a:lnTo>
                  <a:pt x="2193" y="1900"/>
                </a:lnTo>
                <a:close/>
                <a:moveTo>
                  <a:pt x="834" y="2620"/>
                </a:moveTo>
                <a:lnTo>
                  <a:pt x="724" y="2620"/>
                </a:lnTo>
                <a:lnTo>
                  <a:pt x="726" y="2540"/>
                </a:lnTo>
                <a:lnTo>
                  <a:pt x="733" y="2460"/>
                </a:lnTo>
                <a:lnTo>
                  <a:pt x="745" y="2380"/>
                </a:lnTo>
                <a:lnTo>
                  <a:pt x="761" y="2300"/>
                </a:lnTo>
                <a:lnTo>
                  <a:pt x="781" y="2220"/>
                </a:lnTo>
                <a:lnTo>
                  <a:pt x="806" y="2140"/>
                </a:lnTo>
                <a:lnTo>
                  <a:pt x="835" y="2080"/>
                </a:lnTo>
                <a:lnTo>
                  <a:pt x="867" y="2000"/>
                </a:lnTo>
                <a:lnTo>
                  <a:pt x="904" y="1940"/>
                </a:lnTo>
                <a:lnTo>
                  <a:pt x="944" y="1860"/>
                </a:lnTo>
                <a:lnTo>
                  <a:pt x="989" y="1800"/>
                </a:lnTo>
                <a:lnTo>
                  <a:pt x="1036" y="1740"/>
                </a:lnTo>
                <a:lnTo>
                  <a:pt x="1088" y="1700"/>
                </a:lnTo>
                <a:lnTo>
                  <a:pt x="1142" y="1640"/>
                </a:lnTo>
                <a:lnTo>
                  <a:pt x="1013" y="1640"/>
                </a:lnTo>
                <a:lnTo>
                  <a:pt x="939" y="1620"/>
                </a:lnTo>
                <a:lnTo>
                  <a:pt x="868" y="1600"/>
                </a:lnTo>
                <a:lnTo>
                  <a:pt x="800" y="1580"/>
                </a:lnTo>
                <a:lnTo>
                  <a:pt x="736" y="1540"/>
                </a:lnTo>
                <a:lnTo>
                  <a:pt x="675" y="1500"/>
                </a:lnTo>
                <a:lnTo>
                  <a:pt x="619" y="1440"/>
                </a:lnTo>
                <a:lnTo>
                  <a:pt x="567" y="1380"/>
                </a:lnTo>
                <a:lnTo>
                  <a:pt x="520" y="1320"/>
                </a:lnTo>
                <a:lnTo>
                  <a:pt x="657" y="1320"/>
                </a:lnTo>
                <a:lnTo>
                  <a:pt x="707" y="1360"/>
                </a:lnTo>
                <a:lnTo>
                  <a:pt x="761" y="1400"/>
                </a:lnTo>
                <a:lnTo>
                  <a:pt x="820" y="1440"/>
                </a:lnTo>
                <a:lnTo>
                  <a:pt x="883" y="1480"/>
                </a:lnTo>
                <a:lnTo>
                  <a:pt x="949" y="1500"/>
                </a:lnTo>
                <a:lnTo>
                  <a:pt x="1018" y="1520"/>
                </a:lnTo>
                <a:lnTo>
                  <a:pt x="1269" y="1520"/>
                </a:lnTo>
                <a:lnTo>
                  <a:pt x="1306" y="1600"/>
                </a:lnTo>
                <a:lnTo>
                  <a:pt x="1353" y="1660"/>
                </a:lnTo>
                <a:lnTo>
                  <a:pt x="1388" y="1700"/>
                </a:lnTo>
                <a:lnTo>
                  <a:pt x="1244" y="1700"/>
                </a:lnTo>
                <a:lnTo>
                  <a:pt x="1187" y="1760"/>
                </a:lnTo>
                <a:lnTo>
                  <a:pt x="1133" y="1820"/>
                </a:lnTo>
                <a:lnTo>
                  <a:pt x="1084" y="1880"/>
                </a:lnTo>
                <a:lnTo>
                  <a:pt x="1038" y="1940"/>
                </a:lnTo>
                <a:lnTo>
                  <a:pt x="997" y="2000"/>
                </a:lnTo>
                <a:lnTo>
                  <a:pt x="959" y="2080"/>
                </a:lnTo>
                <a:lnTo>
                  <a:pt x="927" y="2140"/>
                </a:lnTo>
                <a:lnTo>
                  <a:pt x="899" y="2220"/>
                </a:lnTo>
                <a:lnTo>
                  <a:pt x="876" y="2300"/>
                </a:lnTo>
                <a:lnTo>
                  <a:pt x="858" y="2380"/>
                </a:lnTo>
                <a:lnTo>
                  <a:pt x="844" y="2460"/>
                </a:lnTo>
                <a:lnTo>
                  <a:pt x="836" y="2540"/>
                </a:lnTo>
                <a:lnTo>
                  <a:pt x="834" y="2620"/>
                </a:lnTo>
                <a:close/>
                <a:moveTo>
                  <a:pt x="3630" y="2620"/>
                </a:moveTo>
                <a:lnTo>
                  <a:pt x="3520" y="2620"/>
                </a:lnTo>
                <a:lnTo>
                  <a:pt x="3520" y="2240"/>
                </a:lnTo>
                <a:lnTo>
                  <a:pt x="3517" y="2140"/>
                </a:lnTo>
                <a:lnTo>
                  <a:pt x="3509" y="2060"/>
                </a:lnTo>
                <a:lnTo>
                  <a:pt x="3496" y="1980"/>
                </a:lnTo>
                <a:lnTo>
                  <a:pt x="3477" y="1900"/>
                </a:lnTo>
                <a:lnTo>
                  <a:pt x="3454" y="1840"/>
                </a:lnTo>
                <a:lnTo>
                  <a:pt x="3426" y="1760"/>
                </a:lnTo>
                <a:lnTo>
                  <a:pt x="3394" y="1680"/>
                </a:lnTo>
                <a:lnTo>
                  <a:pt x="3357" y="1620"/>
                </a:lnTo>
                <a:lnTo>
                  <a:pt x="3315" y="1540"/>
                </a:lnTo>
                <a:lnTo>
                  <a:pt x="3270" y="1480"/>
                </a:lnTo>
                <a:lnTo>
                  <a:pt x="3220" y="1420"/>
                </a:lnTo>
                <a:lnTo>
                  <a:pt x="3166" y="1380"/>
                </a:lnTo>
                <a:lnTo>
                  <a:pt x="3109" y="1320"/>
                </a:lnTo>
                <a:lnTo>
                  <a:pt x="3279" y="1320"/>
                </a:lnTo>
                <a:lnTo>
                  <a:pt x="3328" y="1380"/>
                </a:lnTo>
                <a:lnTo>
                  <a:pt x="3374" y="1440"/>
                </a:lnTo>
                <a:lnTo>
                  <a:pt x="3417" y="1500"/>
                </a:lnTo>
                <a:lnTo>
                  <a:pt x="3456" y="1560"/>
                </a:lnTo>
                <a:lnTo>
                  <a:pt x="3491" y="1620"/>
                </a:lnTo>
                <a:lnTo>
                  <a:pt x="3523" y="1700"/>
                </a:lnTo>
                <a:lnTo>
                  <a:pt x="3551" y="1760"/>
                </a:lnTo>
                <a:lnTo>
                  <a:pt x="3574" y="1840"/>
                </a:lnTo>
                <a:lnTo>
                  <a:pt x="3594" y="1920"/>
                </a:lnTo>
                <a:lnTo>
                  <a:pt x="3609" y="2000"/>
                </a:lnTo>
                <a:lnTo>
                  <a:pt x="3621" y="2080"/>
                </a:lnTo>
                <a:lnTo>
                  <a:pt x="3627" y="2160"/>
                </a:lnTo>
                <a:lnTo>
                  <a:pt x="3630" y="2240"/>
                </a:lnTo>
                <a:lnTo>
                  <a:pt x="3630" y="2620"/>
                </a:lnTo>
                <a:close/>
                <a:moveTo>
                  <a:pt x="1959" y="2020"/>
                </a:moveTo>
                <a:lnTo>
                  <a:pt x="1667" y="2020"/>
                </a:lnTo>
                <a:lnTo>
                  <a:pt x="1596" y="2000"/>
                </a:lnTo>
                <a:lnTo>
                  <a:pt x="1529" y="1960"/>
                </a:lnTo>
                <a:lnTo>
                  <a:pt x="1464" y="1920"/>
                </a:lnTo>
                <a:lnTo>
                  <a:pt x="1403" y="1880"/>
                </a:lnTo>
                <a:lnTo>
                  <a:pt x="1345" y="1820"/>
                </a:lnTo>
                <a:lnTo>
                  <a:pt x="1292" y="1780"/>
                </a:lnTo>
                <a:lnTo>
                  <a:pt x="1244" y="1700"/>
                </a:lnTo>
                <a:lnTo>
                  <a:pt x="1388" y="1700"/>
                </a:lnTo>
                <a:lnTo>
                  <a:pt x="1405" y="1720"/>
                </a:lnTo>
                <a:lnTo>
                  <a:pt x="1463" y="1780"/>
                </a:lnTo>
                <a:lnTo>
                  <a:pt x="1526" y="1820"/>
                </a:lnTo>
                <a:lnTo>
                  <a:pt x="1593" y="1860"/>
                </a:lnTo>
                <a:lnTo>
                  <a:pt x="1664" y="1880"/>
                </a:lnTo>
                <a:lnTo>
                  <a:pt x="1737" y="1900"/>
                </a:lnTo>
                <a:lnTo>
                  <a:pt x="2193" y="1900"/>
                </a:lnTo>
                <a:lnTo>
                  <a:pt x="2163" y="1920"/>
                </a:lnTo>
                <a:lnTo>
                  <a:pt x="2098" y="1960"/>
                </a:lnTo>
                <a:lnTo>
                  <a:pt x="2030" y="1980"/>
                </a:lnTo>
                <a:lnTo>
                  <a:pt x="1959" y="2020"/>
                </a:lnTo>
                <a:close/>
                <a:moveTo>
                  <a:pt x="2902" y="3020"/>
                </a:moveTo>
                <a:lnTo>
                  <a:pt x="2792" y="3020"/>
                </a:lnTo>
                <a:lnTo>
                  <a:pt x="2792" y="2620"/>
                </a:lnTo>
                <a:lnTo>
                  <a:pt x="2789" y="2540"/>
                </a:lnTo>
                <a:lnTo>
                  <a:pt x="2781" y="2460"/>
                </a:lnTo>
                <a:lnTo>
                  <a:pt x="2768" y="2380"/>
                </a:lnTo>
                <a:lnTo>
                  <a:pt x="2750" y="2300"/>
                </a:lnTo>
                <a:lnTo>
                  <a:pt x="2727" y="2220"/>
                </a:lnTo>
                <a:lnTo>
                  <a:pt x="2699" y="2140"/>
                </a:lnTo>
                <a:lnTo>
                  <a:pt x="2667" y="2080"/>
                </a:lnTo>
                <a:lnTo>
                  <a:pt x="2630" y="2000"/>
                </a:lnTo>
                <a:lnTo>
                  <a:pt x="2588" y="1940"/>
                </a:lnTo>
                <a:lnTo>
                  <a:pt x="2543" y="1880"/>
                </a:lnTo>
                <a:lnTo>
                  <a:pt x="2493" y="1820"/>
                </a:lnTo>
                <a:lnTo>
                  <a:pt x="2439" y="1760"/>
                </a:lnTo>
                <a:lnTo>
                  <a:pt x="2382" y="1700"/>
                </a:lnTo>
                <a:lnTo>
                  <a:pt x="2538" y="1700"/>
                </a:lnTo>
                <a:lnTo>
                  <a:pt x="2589" y="1740"/>
                </a:lnTo>
                <a:lnTo>
                  <a:pt x="2637" y="1800"/>
                </a:lnTo>
                <a:lnTo>
                  <a:pt x="2681" y="1860"/>
                </a:lnTo>
                <a:lnTo>
                  <a:pt x="2722" y="1940"/>
                </a:lnTo>
                <a:lnTo>
                  <a:pt x="2759" y="2000"/>
                </a:lnTo>
                <a:lnTo>
                  <a:pt x="2791" y="2080"/>
                </a:lnTo>
                <a:lnTo>
                  <a:pt x="2820" y="2140"/>
                </a:lnTo>
                <a:lnTo>
                  <a:pt x="2845" y="2220"/>
                </a:lnTo>
                <a:lnTo>
                  <a:pt x="2865" y="2300"/>
                </a:lnTo>
                <a:lnTo>
                  <a:pt x="2881" y="2380"/>
                </a:lnTo>
                <a:lnTo>
                  <a:pt x="2893" y="2460"/>
                </a:lnTo>
                <a:lnTo>
                  <a:pt x="2900" y="2540"/>
                </a:lnTo>
                <a:lnTo>
                  <a:pt x="2902" y="2620"/>
                </a:lnTo>
                <a:lnTo>
                  <a:pt x="3630" y="2620"/>
                </a:lnTo>
                <a:lnTo>
                  <a:pt x="3630" y="2640"/>
                </a:lnTo>
                <a:lnTo>
                  <a:pt x="3622" y="2680"/>
                </a:lnTo>
                <a:lnTo>
                  <a:pt x="3601" y="2720"/>
                </a:lnTo>
                <a:lnTo>
                  <a:pt x="3570" y="2740"/>
                </a:lnTo>
                <a:lnTo>
                  <a:pt x="3531" y="2760"/>
                </a:lnTo>
                <a:lnTo>
                  <a:pt x="2902" y="2760"/>
                </a:lnTo>
                <a:lnTo>
                  <a:pt x="2902" y="3020"/>
                </a:lnTo>
                <a:close/>
              </a:path>
            </a:pathLst>
          </a:custGeom>
          <a:solidFill>
            <a:srgbClr val="D0011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5" name="TextBox 4">
            <a:extLst>
              <a:ext uri="{FF2B5EF4-FFF2-40B4-BE49-F238E27FC236}">
                <a16:creationId xmlns:a16="http://schemas.microsoft.com/office/drawing/2014/main" id="{E9BA6319-94FE-9605-B9D4-2B155DF98DA7}"/>
              </a:ext>
            </a:extLst>
          </p:cNvPr>
          <p:cNvSpPr txBox="1"/>
          <p:nvPr/>
        </p:nvSpPr>
        <p:spPr>
          <a:xfrm>
            <a:off x="420284" y="5692984"/>
            <a:ext cx="1430170" cy="530145"/>
          </a:xfrm>
          <a:prstGeom prst="rect">
            <a:avLst/>
          </a:prstGeom>
          <a:noFill/>
        </p:spPr>
        <p:txBody>
          <a:bodyPr wrap="square" rtlCol="0">
            <a:spAutoFit/>
          </a:bodyPr>
          <a:lstStyle/>
          <a:p>
            <a:pPr>
              <a:lnSpc>
                <a:spcPct val="107000"/>
              </a:lnSpc>
              <a:spcAft>
                <a:spcPts val="800"/>
              </a:spcAft>
            </a:pPr>
            <a:r>
              <a:rPr lang="en-GB" sz="2800" b="1" kern="100">
                <a:effectLst/>
                <a:latin typeface="Work Sans" pitchFamily="2" charset="0"/>
                <a:ea typeface="Calibri" panose="020F0502020204030204" pitchFamily="34" charset="0"/>
                <a:cs typeface="Times New Roman" panose="02020603050405020304" pitchFamily="18" charset="0"/>
              </a:rPr>
              <a:t>▼2.1</a:t>
            </a:r>
            <a:r>
              <a:rPr lang="en-GB" sz="2800" b="1" kern="100">
                <a:effectLst/>
                <a:ea typeface="Calibri" panose="020F0502020204030204" pitchFamily="34" charset="0"/>
                <a:cs typeface="Times New Roman" panose="02020603050405020304" pitchFamily="18" charset="0"/>
              </a:rPr>
              <a:t>%</a:t>
            </a:r>
          </a:p>
        </p:txBody>
      </p:sp>
      <p:sp>
        <p:nvSpPr>
          <p:cNvPr id="6" name="TextBox 5">
            <a:extLst>
              <a:ext uri="{FF2B5EF4-FFF2-40B4-BE49-F238E27FC236}">
                <a16:creationId xmlns:a16="http://schemas.microsoft.com/office/drawing/2014/main" id="{929A750B-AC58-D418-6EAF-F47A554FE4ED}"/>
              </a:ext>
            </a:extLst>
          </p:cNvPr>
          <p:cNvSpPr txBox="1"/>
          <p:nvPr/>
        </p:nvSpPr>
        <p:spPr>
          <a:xfrm>
            <a:off x="2389610" y="5728218"/>
            <a:ext cx="1430170" cy="530145"/>
          </a:xfrm>
          <a:prstGeom prst="rect">
            <a:avLst/>
          </a:prstGeom>
          <a:noFill/>
        </p:spPr>
        <p:txBody>
          <a:bodyPr wrap="square" rtlCol="0">
            <a:spAutoFit/>
          </a:bodyPr>
          <a:lstStyle/>
          <a:p>
            <a:pPr>
              <a:lnSpc>
                <a:spcPct val="107000"/>
              </a:lnSpc>
              <a:spcAft>
                <a:spcPts val="800"/>
              </a:spcAft>
            </a:pPr>
            <a:r>
              <a:rPr lang="en-GB" sz="2800" b="1" kern="100">
                <a:effectLst/>
                <a:latin typeface="Work Sans" pitchFamily="2" charset="0"/>
                <a:ea typeface="Calibri" panose="020F0502020204030204" pitchFamily="34" charset="0"/>
                <a:cs typeface="Times New Roman" panose="02020603050405020304" pitchFamily="18" charset="0"/>
              </a:rPr>
              <a:t>▼1.5</a:t>
            </a:r>
            <a:r>
              <a:rPr lang="en-GB" sz="2800" b="1" kern="100">
                <a:effectLst/>
                <a:ea typeface="Calibri" panose="020F0502020204030204" pitchFamily="34" charset="0"/>
                <a:cs typeface="Times New Roman" panose="02020603050405020304" pitchFamily="18" charset="0"/>
              </a:rPr>
              <a:t>%</a:t>
            </a:r>
          </a:p>
        </p:txBody>
      </p:sp>
      <p:sp>
        <p:nvSpPr>
          <p:cNvPr id="7" name="TextBox 6">
            <a:extLst>
              <a:ext uri="{FF2B5EF4-FFF2-40B4-BE49-F238E27FC236}">
                <a16:creationId xmlns:a16="http://schemas.microsoft.com/office/drawing/2014/main" id="{6DE24FF7-24C3-09D8-832A-D3CE372EADC0}"/>
              </a:ext>
            </a:extLst>
          </p:cNvPr>
          <p:cNvSpPr txBox="1"/>
          <p:nvPr/>
        </p:nvSpPr>
        <p:spPr>
          <a:xfrm>
            <a:off x="4358936" y="5701842"/>
            <a:ext cx="1454332" cy="530145"/>
          </a:xfrm>
          <a:prstGeom prst="rect">
            <a:avLst/>
          </a:prstGeom>
          <a:noFill/>
        </p:spPr>
        <p:txBody>
          <a:bodyPr wrap="square" rtlCol="0">
            <a:spAutoFit/>
          </a:bodyPr>
          <a:lstStyle/>
          <a:p>
            <a:pPr>
              <a:lnSpc>
                <a:spcPct val="107000"/>
              </a:lnSpc>
              <a:spcAft>
                <a:spcPts val="800"/>
              </a:spcAft>
            </a:pPr>
            <a:r>
              <a:rPr lang="en-GB" sz="2800" b="1" kern="100">
                <a:effectLst/>
                <a:latin typeface="Work Sans" pitchFamily="2" charset="0"/>
                <a:ea typeface="Calibri" panose="020F0502020204030204" pitchFamily="34" charset="0"/>
                <a:cs typeface="Times New Roman" panose="02020603050405020304" pitchFamily="18" charset="0"/>
              </a:rPr>
              <a:t>▲3.6</a:t>
            </a:r>
            <a:r>
              <a:rPr lang="en-GB" sz="2800" b="1" kern="100">
                <a:effectLst/>
                <a:ea typeface="Calibri" panose="020F0502020204030204" pitchFamily="34" charset="0"/>
                <a:cs typeface="Times New Roman" panose="02020603050405020304" pitchFamily="18" charset="0"/>
              </a:rPr>
              <a:t>%</a:t>
            </a:r>
          </a:p>
        </p:txBody>
      </p:sp>
      <p:sp>
        <p:nvSpPr>
          <p:cNvPr id="9" name="TextBox 8">
            <a:extLst>
              <a:ext uri="{FF2B5EF4-FFF2-40B4-BE49-F238E27FC236}">
                <a16:creationId xmlns:a16="http://schemas.microsoft.com/office/drawing/2014/main" id="{D39BC941-3641-18D2-BA9D-F7C60FF65571}"/>
              </a:ext>
            </a:extLst>
          </p:cNvPr>
          <p:cNvSpPr txBox="1"/>
          <p:nvPr/>
        </p:nvSpPr>
        <p:spPr>
          <a:xfrm>
            <a:off x="1693239" y="1385632"/>
            <a:ext cx="7936301" cy="307777"/>
          </a:xfrm>
          <a:prstGeom prst="rect">
            <a:avLst/>
          </a:prstGeom>
          <a:noFill/>
        </p:spPr>
        <p:txBody>
          <a:bodyPr wrap="square" rtlCol="0">
            <a:spAutoFit/>
          </a:bodyPr>
          <a:lstStyle/>
          <a:p>
            <a:r>
              <a:rPr lang="en-GB" sz="1400">
                <a:solidFill>
                  <a:srgbClr val="FF0000"/>
                </a:solidFill>
              </a:rPr>
              <a:t>*</a:t>
            </a:r>
            <a:r>
              <a:rPr lang="en-GB" sz="1400" i="1">
                <a:solidFill>
                  <a:srgbClr val="FF0000"/>
                </a:solidFill>
              </a:rPr>
              <a:t>including Non-Determined</a:t>
            </a:r>
            <a:endParaRPr lang="en-GB" sz="1400">
              <a:solidFill>
                <a:srgbClr val="FF0000"/>
              </a:solidFill>
            </a:endParaRPr>
          </a:p>
        </p:txBody>
      </p:sp>
      <p:sp>
        <p:nvSpPr>
          <p:cNvPr id="10" name="Slide Number Placeholder 9">
            <a:extLst>
              <a:ext uri="{FF2B5EF4-FFF2-40B4-BE49-F238E27FC236}">
                <a16:creationId xmlns:a16="http://schemas.microsoft.com/office/drawing/2014/main" id="{032B6405-517D-33FD-FE64-475FB5FF1D5D}"/>
              </a:ext>
            </a:extLst>
          </p:cNvPr>
          <p:cNvSpPr>
            <a:spLocks noGrp="1"/>
          </p:cNvSpPr>
          <p:nvPr>
            <p:ph type="sldNum" sz="quarter" idx="12"/>
          </p:nvPr>
        </p:nvSpPr>
        <p:spPr/>
        <p:txBody>
          <a:bodyPr/>
          <a:lstStyle/>
          <a:p>
            <a:fld id="{9DAEB418-C126-404C-A832-46C3209D1622}" type="slidenum">
              <a:rPr lang="en-GB" smtClean="0"/>
              <a:t>11</a:t>
            </a:fld>
            <a:endParaRPr lang="en-US"/>
          </a:p>
        </p:txBody>
      </p:sp>
      <p:sp>
        <p:nvSpPr>
          <p:cNvPr id="13" name="Rectangle 12"/>
          <p:cNvSpPr/>
          <p:nvPr/>
        </p:nvSpPr>
        <p:spPr>
          <a:xfrm>
            <a:off x="556998" y="6333139"/>
            <a:ext cx="4121641" cy="246221"/>
          </a:xfrm>
          <a:prstGeom prst="rect">
            <a:avLst/>
          </a:prstGeom>
        </p:spPr>
        <p:txBody>
          <a:bodyPr wrap="none">
            <a:spAutoFit/>
          </a:bodyPr>
          <a:lstStyle/>
          <a:p>
            <a:r>
              <a:rPr lang="en-US" sz="1000" dirty="0"/>
              <a:t>P = Protestant, RC =Roman Catholic, ND = Non-Determined (Neither P or RC)</a:t>
            </a:r>
          </a:p>
        </p:txBody>
      </p:sp>
      <p:pic>
        <p:nvPicPr>
          <p:cNvPr id="22" name="Picture 9"/>
          <p:cNvPicPr>
            <a:picLocks noChangeAspect="1"/>
          </p:cNvPicPr>
          <p:nvPr/>
        </p:nvPicPr>
        <p:blipFill>
          <a:blip r:embed="rId3"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011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762" y="367204"/>
            <a:ext cx="10515600" cy="1325563"/>
          </a:xfrm>
        </p:spPr>
        <p:txBody>
          <a:bodyPr>
            <a:normAutofit/>
          </a:bodyPr>
          <a:lstStyle/>
          <a:p>
            <a:pPr algn="ctr"/>
            <a:r>
              <a:rPr lang="en-GB" b="1" dirty="0"/>
              <a:t>Recruitment – Applications (2019-2022)</a:t>
            </a:r>
          </a:p>
        </p:txBody>
      </p:sp>
      <p:cxnSp>
        <p:nvCxnSpPr>
          <p:cNvPr id="20" name="Straight Connector 19"/>
          <p:cNvCxnSpPr/>
          <p:nvPr/>
        </p:nvCxnSpPr>
        <p:spPr>
          <a:xfrm>
            <a:off x="4408571" y="2416145"/>
            <a:ext cx="0" cy="3872672"/>
          </a:xfrm>
          <a:prstGeom prst="line">
            <a:avLst/>
          </a:prstGeom>
          <a:ln w="28575"/>
        </p:spPr>
        <p:style>
          <a:lnRef idx="1">
            <a:schemeClr val="dk1"/>
          </a:lnRef>
          <a:fillRef idx="0">
            <a:schemeClr val="dk1"/>
          </a:fillRef>
          <a:effectRef idx="0">
            <a:schemeClr val="dk1"/>
          </a:effectRef>
          <a:fontRef idx="minor">
            <a:schemeClr val="tx1"/>
          </a:fontRef>
        </p:style>
      </p:cxnSp>
      <p:grpSp>
        <p:nvGrpSpPr>
          <p:cNvPr id="17" name="Group 16">
            <a:extLst>
              <a:ext uri="{FF2B5EF4-FFF2-40B4-BE49-F238E27FC236}">
                <a16:creationId xmlns:a16="http://schemas.microsoft.com/office/drawing/2014/main" id="{037DACD5-D145-4B78-888E-583814C24FF6}"/>
              </a:ext>
            </a:extLst>
          </p:cNvPr>
          <p:cNvGrpSpPr/>
          <p:nvPr/>
        </p:nvGrpSpPr>
        <p:grpSpPr>
          <a:xfrm>
            <a:off x="6863588" y="4896727"/>
            <a:ext cx="1906200" cy="1306334"/>
            <a:chOff x="8810534" y="5085745"/>
            <a:chExt cx="1580774" cy="811007"/>
          </a:xfrm>
        </p:grpSpPr>
        <p:sp>
          <p:nvSpPr>
            <p:cNvPr id="18" name="Oval 17">
              <a:extLst>
                <a:ext uri="{FF2B5EF4-FFF2-40B4-BE49-F238E27FC236}">
                  <a16:creationId xmlns:a16="http://schemas.microsoft.com/office/drawing/2014/main" id="{1F9ABB43-B426-4D1F-B805-109092CDCA71}"/>
                </a:ext>
              </a:extLst>
            </p:cNvPr>
            <p:cNvSpPr/>
            <p:nvPr/>
          </p:nvSpPr>
          <p:spPr>
            <a:xfrm>
              <a:off x="8810534" y="5085745"/>
              <a:ext cx="1545172" cy="631610"/>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a:extLst>
                <a:ext uri="{FF2B5EF4-FFF2-40B4-BE49-F238E27FC236}">
                  <a16:creationId xmlns:a16="http://schemas.microsoft.com/office/drawing/2014/main" id="{6C2F1E57-D0ED-4458-9151-F0112EFE44FF}"/>
                </a:ext>
              </a:extLst>
            </p:cNvPr>
            <p:cNvSpPr txBox="1"/>
            <p:nvPr/>
          </p:nvSpPr>
          <p:spPr>
            <a:xfrm>
              <a:off x="8835141" y="5122894"/>
              <a:ext cx="1556167" cy="773858"/>
            </a:xfrm>
            <a:prstGeom prst="rect">
              <a:avLst/>
            </a:prstGeom>
            <a:noFill/>
          </p:spPr>
          <p:txBody>
            <a:bodyPr wrap="square" rtlCol="0">
              <a:spAutoFit/>
            </a:bodyPr>
            <a:lstStyle/>
            <a:p>
              <a:pPr algn="ctr"/>
              <a:r>
                <a:rPr lang="en-GB" sz="2500" b="1">
                  <a:solidFill>
                    <a:schemeClr val="bg1"/>
                  </a:solidFill>
                </a:rPr>
                <a:t>24.5%</a:t>
              </a:r>
            </a:p>
            <a:p>
              <a:pPr algn="ctr"/>
              <a:r>
                <a:rPr lang="en-GB" sz="2500" b="1">
                  <a:solidFill>
                    <a:schemeClr val="bg1"/>
                  </a:solidFill>
                </a:rPr>
                <a:t>(2795)</a:t>
              </a:r>
            </a:p>
            <a:p>
              <a:pPr algn="ctr"/>
              <a:endParaRPr lang="en-GB" sz="2500" b="1">
                <a:solidFill>
                  <a:schemeClr val="bg1"/>
                </a:solidFill>
              </a:endParaRPr>
            </a:p>
          </p:txBody>
        </p:sp>
      </p:grpSp>
      <p:grpSp>
        <p:nvGrpSpPr>
          <p:cNvPr id="21" name="Group 20">
            <a:extLst>
              <a:ext uri="{FF2B5EF4-FFF2-40B4-BE49-F238E27FC236}">
                <a16:creationId xmlns:a16="http://schemas.microsoft.com/office/drawing/2014/main" id="{F5FAF2E2-E62D-46EA-9D07-B78780673BAC}"/>
              </a:ext>
            </a:extLst>
          </p:cNvPr>
          <p:cNvGrpSpPr/>
          <p:nvPr/>
        </p:nvGrpSpPr>
        <p:grpSpPr>
          <a:xfrm>
            <a:off x="9322105" y="4791094"/>
            <a:ext cx="1863268" cy="1017369"/>
            <a:chOff x="8810534" y="5085745"/>
            <a:chExt cx="1545172" cy="631610"/>
          </a:xfrm>
        </p:grpSpPr>
        <p:sp>
          <p:nvSpPr>
            <p:cNvPr id="22" name="Oval 21">
              <a:extLst>
                <a:ext uri="{FF2B5EF4-FFF2-40B4-BE49-F238E27FC236}">
                  <a16:creationId xmlns:a16="http://schemas.microsoft.com/office/drawing/2014/main" id="{786DD90F-E442-4FA9-B5AB-1794C24F5619}"/>
                </a:ext>
              </a:extLst>
            </p:cNvPr>
            <p:cNvSpPr/>
            <p:nvPr/>
          </p:nvSpPr>
          <p:spPr>
            <a:xfrm>
              <a:off x="8810534" y="5085745"/>
              <a:ext cx="1545172" cy="631610"/>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a:extLst>
                <a:ext uri="{FF2B5EF4-FFF2-40B4-BE49-F238E27FC236}">
                  <a16:creationId xmlns:a16="http://schemas.microsoft.com/office/drawing/2014/main" id="{E5503F32-89D6-4B2F-AAB9-FA349720B08C}"/>
                </a:ext>
              </a:extLst>
            </p:cNvPr>
            <p:cNvSpPr txBox="1"/>
            <p:nvPr/>
          </p:nvSpPr>
          <p:spPr>
            <a:xfrm>
              <a:off x="8923736" y="5123188"/>
              <a:ext cx="1414697" cy="535012"/>
            </a:xfrm>
            <a:prstGeom prst="rect">
              <a:avLst/>
            </a:prstGeom>
            <a:noFill/>
          </p:spPr>
          <p:txBody>
            <a:bodyPr wrap="square" rtlCol="0">
              <a:spAutoFit/>
            </a:bodyPr>
            <a:lstStyle/>
            <a:p>
              <a:pPr algn="ctr"/>
              <a:r>
                <a:rPr lang="en-GB" sz="2500" b="1">
                  <a:solidFill>
                    <a:schemeClr val="bg1"/>
                  </a:solidFill>
                </a:rPr>
                <a:t>58.7%</a:t>
              </a:r>
            </a:p>
            <a:p>
              <a:pPr algn="ctr"/>
              <a:r>
                <a:rPr lang="en-GB" sz="2500" b="1">
                  <a:solidFill>
                    <a:schemeClr val="bg1"/>
                  </a:solidFill>
                </a:rPr>
                <a:t>(6690)</a:t>
              </a:r>
            </a:p>
          </p:txBody>
        </p:sp>
      </p:grpSp>
      <p:grpSp>
        <p:nvGrpSpPr>
          <p:cNvPr id="27" name="Group 26">
            <a:extLst>
              <a:ext uri="{FF2B5EF4-FFF2-40B4-BE49-F238E27FC236}">
                <a16:creationId xmlns:a16="http://schemas.microsoft.com/office/drawing/2014/main" id="{E99165BD-07D6-4552-AC7D-7632F081D1A4}"/>
              </a:ext>
            </a:extLst>
          </p:cNvPr>
          <p:cNvGrpSpPr/>
          <p:nvPr/>
        </p:nvGrpSpPr>
        <p:grpSpPr>
          <a:xfrm>
            <a:off x="4729756" y="4941517"/>
            <a:ext cx="1906200" cy="1017369"/>
            <a:chOff x="8810534" y="5085745"/>
            <a:chExt cx="1580774" cy="631610"/>
          </a:xfrm>
        </p:grpSpPr>
        <p:sp>
          <p:nvSpPr>
            <p:cNvPr id="28" name="Oval 27">
              <a:extLst>
                <a:ext uri="{FF2B5EF4-FFF2-40B4-BE49-F238E27FC236}">
                  <a16:creationId xmlns:a16="http://schemas.microsoft.com/office/drawing/2014/main" id="{BB6E97D3-8208-41DB-919B-08B4B074663D}"/>
                </a:ext>
              </a:extLst>
            </p:cNvPr>
            <p:cNvSpPr/>
            <p:nvPr/>
          </p:nvSpPr>
          <p:spPr>
            <a:xfrm>
              <a:off x="8810534" y="5085745"/>
              <a:ext cx="1545172" cy="631610"/>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a:extLst>
                <a:ext uri="{FF2B5EF4-FFF2-40B4-BE49-F238E27FC236}">
                  <a16:creationId xmlns:a16="http://schemas.microsoft.com/office/drawing/2014/main" id="{6034A7E8-DE13-4104-9653-A107C783EFBD}"/>
                </a:ext>
              </a:extLst>
            </p:cNvPr>
            <p:cNvSpPr txBox="1"/>
            <p:nvPr/>
          </p:nvSpPr>
          <p:spPr>
            <a:xfrm>
              <a:off x="8835141" y="5122894"/>
              <a:ext cx="1556167" cy="535012"/>
            </a:xfrm>
            <a:prstGeom prst="rect">
              <a:avLst/>
            </a:prstGeom>
            <a:noFill/>
          </p:spPr>
          <p:txBody>
            <a:bodyPr wrap="square" rtlCol="0">
              <a:spAutoFit/>
            </a:bodyPr>
            <a:lstStyle/>
            <a:p>
              <a:pPr algn="ctr"/>
              <a:r>
                <a:rPr lang="en-GB" sz="2500" b="1">
                  <a:solidFill>
                    <a:schemeClr val="bg1"/>
                  </a:solidFill>
                </a:rPr>
                <a:t>16.8%</a:t>
              </a:r>
            </a:p>
            <a:p>
              <a:pPr algn="ctr"/>
              <a:r>
                <a:rPr lang="en-GB" sz="2500" b="1">
                  <a:solidFill>
                    <a:schemeClr val="bg1"/>
                  </a:solidFill>
                </a:rPr>
                <a:t>(1916)</a:t>
              </a:r>
            </a:p>
          </p:txBody>
        </p:sp>
      </p:grpSp>
      <p:sp>
        <p:nvSpPr>
          <p:cNvPr id="3" name="Freeform: Shape 2">
            <a:extLst>
              <a:ext uri="{FF2B5EF4-FFF2-40B4-BE49-F238E27FC236}">
                <a16:creationId xmlns:a16="http://schemas.microsoft.com/office/drawing/2014/main" id="{547A2305-EFC3-2BED-2AE3-7331889C8282}"/>
              </a:ext>
            </a:extLst>
          </p:cNvPr>
          <p:cNvSpPr>
            <a:spLocks/>
          </p:cNvSpPr>
          <p:nvPr/>
        </p:nvSpPr>
        <p:spPr bwMode="auto">
          <a:xfrm>
            <a:off x="4653745" y="2489984"/>
            <a:ext cx="2159635" cy="1799590"/>
          </a:xfrm>
          <a:custGeom>
            <a:avLst/>
            <a:gdLst>
              <a:gd name="T0" fmla="+- 0 1098 539"/>
              <a:gd name="T1" fmla="*/ T0 w 3540"/>
              <a:gd name="T2" fmla="+- 0 979 179"/>
              <a:gd name="T3" fmla="*/ 979 h 2920"/>
              <a:gd name="T4" fmla="+- 0 1190 539"/>
              <a:gd name="T5" fmla="*/ T4 w 3540"/>
              <a:gd name="T6" fmla="+- 0 499 179"/>
              <a:gd name="T7" fmla="*/ 499 h 2920"/>
              <a:gd name="T8" fmla="+- 0 1535 539"/>
              <a:gd name="T9" fmla="*/ T8 w 3540"/>
              <a:gd name="T10" fmla="+- 0 339 179"/>
              <a:gd name="T11" fmla="*/ 339 h 2920"/>
              <a:gd name="T12" fmla="+- 0 2052 539"/>
              <a:gd name="T13" fmla="*/ T12 w 3540"/>
              <a:gd name="T14" fmla="+- 0 179 179"/>
              <a:gd name="T15" fmla="*/ 179 h 2920"/>
              <a:gd name="T16" fmla="+- 0 2065 539"/>
              <a:gd name="T17" fmla="*/ T16 w 3540"/>
              <a:gd name="T18" fmla="+- 0 279 179"/>
              <a:gd name="T19" fmla="*/ 279 h 2920"/>
              <a:gd name="T20" fmla="+- 0 1613 539"/>
              <a:gd name="T21" fmla="*/ T20 w 3540"/>
              <a:gd name="T22" fmla="+- 0 419 179"/>
              <a:gd name="T23" fmla="*/ 419 h 2920"/>
              <a:gd name="T24" fmla="+- 0 1248 539"/>
              <a:gd name="T25" fmla="*/ T24 w 3540"/>
              <a:gd name="T26" fmla="+- 0 599 179"/>
              <a:gd name="T27" fmla="*/ 599 h 2920"/>
              <a:gd name="T28" fmla="+- 0 1220 539"/>
              <a:gd name="T29" fmla="*/ T28 w 3540"/>
              <a:gd name="T30" fmla="+- 0 999 179"/>
              <a:gd name="T31" fmla="*/ 999 h 2920"/>
              <a:gd name="T32" fmla="+- 0 1129 539"/>
              <a:gd name="T33" fmla="*/ T32 w 3540"/>
              <a:gd name="T34" fmla="+- 0 1099 179"/>
              <a:gd name="T35" fmla="*/ 1099 h 2920"/>
              <a:gd name="T36" fmla="+- 0 2941 539"/>
              <a:gd name="T37" fmla="*/ T36 w 3540"/>
              <a:gd name="T38" fmla="+- 0 219 179"/>
              <a:gd name="T39" fmla="*/ 219 h 2920"/>
              <a:gd name="T40" fmla="+- 0 3975 539"/>
              <a:gd name="T41" fmla="*/ T40 w 3540"/>
              <a:gd name="T42" fmla="+- 0 2859 179"/>
              <a:gd name="T43" fmla="*/ 2859 h 2920"/>
              <a:gd name="T44" fmla="+- 0 3725 539"/>
              <a:gd name="T45" fmla="*/ T44 w 3540"/>
              <a:gd name="T46" fmla="+- 0 2559 179"/>
              <a:gd name="T47" fmla="*/ 2559 h 2920"/>
              <a:gd name="T48" fmla="+- 0 3171 539"/>
              <a:gd name="T49" fmla="*/ T48 w 3540"/>
              <a:gd name="T50" fmla="+- 0 2359 179"/>
              <a:gd name="T51" fmla="*/ 2359 h 2920"/>
              <a:gd name="T52" fmla="+- 0 2753 539"/>
              <a:gd name="T53" fmla="*/ T52 w 3540"/>
              <a:gd name="T54" fmla="+- 0 1959 179"/>
              <a:gd name="T55" fmla="*/ 1959 h 2920"/>
              <a:gd name="T56" fmla="+- 0 3147 539"/>
              <a:gd name="T57" fmla="*/ T56 w 3540"/>
              <a:gd name="T58" fmla="+- 0 1859 179"/>
              <a:gd name="T59" fmla="*/ 1859 h 2920"/>
              <a:gd name="T60" fmla="+- 0 3577 539"/>
              <a:gd name="T61" fmla="*/ T60 w 3540"/>
              <a:gd name="T62" fmla="+- 0 1659 179"/>
              <a:gd name="T63" fmla="*/ 1659 h 2920"/>
              <a:gd name="T64" fmla="+- 0 3701 539"/>
              <a:gd name="T65" fmla="*/ T64 w 3540"/>
              <a:gd name="T66" fmla="+- 0 1419 179"/>
              <a:gd name="T67" fmla="*/ 1419 h 2920"/>
              <a:gd name="T68" fmla="+- 0 3491 539"/>
              <a:gd name="T69" fmla="*/ T68 w 3540"/>
              <a:gd name="T70" fmla="+- 0 999 179"/>
              <a:gd name="T71" fmla="*/ 999 h 2920"/>
              <a:gd name="T72" fmla="+- 0 3363 539"/>
              <a:gd name="T73" fmla="*/ T72 w 3540"/>
              <a:gd name="T74" fmla="+- 0 659 179"/>
              <a:gd name="T75" fmla="*/ 659 h 2920"/>
              <a:gd name="T76" fmla="+- 0 3050 539"/>
              <a:gd name="T77" fmla="*/ T76 w 3540"/>
              <a:gd name="T78" fmla="+- 0 339 179"/>
              <a:gd name="T79" fmla="*/ 339 h 2920"/>
              <a:gd name="T80" fmla="+- 0 2753 539"/>
              <a:gd name="T81" fmla="*/ T80 w 3540"/>
              <a:gd name="T82" fmla="+- 0 239 179"/>
              <a:gd name="T83" fmla="*/ 239 h 2920"/>
              <a:gd name="T84" fmla="+- 0 3242 539"/>
              <a:gd name="T85" fmla="*/ T84 w 3540"/>
              <a:gd name="T86" fmla="+- 0 359 179"/>
              <a:gd name="T87" fmla="*/ 359 h 2920"/>
              <a:gd name="T88" fmla="+- 0 3504 539"/>
              <a:gd name="T89" fmla="*/ T88 w 3540"/>
              <a:gd name="T90" fmla="+- 0 719 179"/>
              <a:gd name="T91" fmla="*/ 719 h 2920"/>
              <a:gd name="T92" fmla="+- 0 3758 539"/>
              <a:gd name="T93" fmla="*/ T92 w 3540"/>
              <a:gd name="T94" fmla="+- 0 1319 179"/>
              <a:gd name="T95" fmla="*/ 1319 h 2920"/>
              <a:gd name="T96" fmla="+- 0 3829 539"/>
              <a:gd name="T97" fmla="*/ T96 w 3540"/>
              <a:gd name="T98" fmla="+- 0 1479 179"/>
              <a:gd name="T99" fmla="*/ 1479 h 2920"/>
              <a:gd name="T100" fmla="+- 0 3629 539"/>
              <a:gd name="T101" fmla="*/ T100 w 3540"/>
              <a:gd name="T102" fmla="+- 0 1739 179"/>
              <a:gd name="T103" fmla="*/ 1739 h 2920"/>
              <a:gd name="T104" fmla="+- 0 3106 539"/>
              <a:gd name="T105" fmla="*/ T104 w 3540"/>
              <a:gd name="T106" fmla="+- 0 1979 179"/>
              <a:gd name="T107" fmla="*/ 1979 h 2920"/>
              <a:gd name="T108" fmla="+- 0 3777 539"/>
              <a:gd name="T109" fmla="*/ T108 w 3540"/>
              <a:gd name="T110" fmla="+- 0 2459 179"/>
              <a:gd name="T111" fmla="*/ 2459 h 2920"/>
              <a:gd name="T112" fmla="+- 0 4056 539"/>
              <a:gd name="T113" fmla="*/ T112 w 3540"/>
              <a:gd name="T114" fmla="+- 0 2799 179"/>
              <a:gd name="T115" fmla="*/ 2799 h 2920"/>
              <a:gd name="T116" fmla="+- 0 2204 539"/>
              <a:gd name="T117" fmla="*/ T116 w 3540"/>
              <a:gd name="T118" fmla="+- 0 2139 179"/>
              <a:gd name="T119" fmla="*/ 2139 h 2920"/>
              <a:gd name="T120" fmla="+- 0 2276 539"/>
              <a:gd name="T121" fmla="*/ T120 w 3540"/>
              <a:gd name="T122" fmla="+- 0 1919 179"/>
              <a:gd name="T123" fmla="*/ 1919 h 2920"/>
              <a:gd name="T124" fmla="+- 0 2494 539"/>
              <a:gd name="T125" fmla="*/ T124 w 3540"/>
              <a:gd name="T126" fmla="+- 0 1539 179"/>
              <a:gd name="T127" fmla="*/ 1539 h 2920"/>
              <a:gd name="T128" fmla="+- 0 2591 539"/>
              <a:gd name="T129" fmla="*/ T128 w 3540"/>
              <a:gd name="T130" fmla="+- 0 1399 179"/>
              <a:gd name="T131" fmla="*/ 1399 h 2920"/>
              <a:gd name="T132" fmla="+- 0 2554 539"/>
              <a:gd name="T133" fmla="*/ T132 w 3540"/>
              <a:gd name="T134" fmla="+- 0 1039 179"/>
              <a:gd name="T135" fmla="*/ 1039 h 2920"/>
              <a:gd name="T136" fmla="+- 0 2504 539"/>
              <a:gd name="T137" fmla="*/ T136 w 3540"/>
              <a:gd name="T138" fmla="+- 0 719 179"/>
              <a:gd name="T139" fmla="*/ 719 h 2920"/>
              <a:gd name="T140" fmla="+- 0 2561 539"/>
              <a:gd name="T141" fmla="*/ T140 w 3540"/>
              <a:gd name="T142" fmla="+- 0 459 179"/>
              <a:gd name="T143" fmla="*/ 459 h 2920"/>
              <a:gd name="T144" fmla="+- 0 2180 539"/>
              <a:gd name="T145" fmla="*/ T144 w 3540"/>
              <a:gd name="T146" fmla="+- 0 259 179"/>
              <a:gd name="T147" fmla="*/ 259 h 2920"/>
              <a:gd name="T148" fmla="+- 0 2680 539"/>
              <a:gd name="T149" fmla="*/ T148 w 3540"/>
              <a:gd name="T150" fmla="+- 0 539 179"/>
              <a:gd name="T151" fmla="*/ 539 h 2920"/>
              <a:gd name="T152" fmla="+- 0 2666 539"/>
              <a:gd name="T153" fmla="*/ T152 w 3540"/>
              <a:gd name="T154" fmla="+- 0 999 179"/>
              <a:gd name="T155" fmla="*/ 999 h 2920"/>
              <a:gd name="T156" fmla="+- 0 2657 539"/>
              <a:gd name="T157" fmla="*/ T156 w 3540"/>
              <a:gd name="T158" fmla="+- 0 1479 179"/>
              <a:gd name="T159" fmla="*/ 1479 h 2920"/>
              <a:gd name="T160" fmla="+- 0 2467 539"/>
              <a:gd name="T161" fmla="*/ T160 w 3540"/>
              <a:gd name="T162" fmla="+- 0 1839 179"/>
              <a:gd name="T163" fmla="*/ 1839 h 2920"/>
              <a:gd name="T164" fmla="+- 0 2204 539"/>
              <a:gd name="T165" fmla="*/ T164 w 3540"/>
              <a:gd name="T166" fmla="+- 0 2139 179"/>
              <a:gd name="T167" fmla="*/ 2139 h 2920"/>
              <a:gd name="T168" fmla="+- 0 543 539"/>
              <a:gd name="T169" fmla="*/ T168 w 3540"/>
              <a:gd name="T170" fmla="+- 0 2839 179"/>
              <a:gd name="T171" fmla="*/ 2839 h 2920"/>
              <a:gd name="T172" fmla="+- 0 722 539"/>
              <a:gd name="T173" fmla="*/ T172 w 3540"/>
              <a:gd name="T174" fmla="+- 0 2499 179"/>
              <a:gd name="T175" fmla="*/ 2499 h 2920"/>
              <a:gd name="T176" fmla="+- 0 1303 539"/>
              <a:gd name="T177" fmla="*/ T176 w 3540"/>
              <a:gd name="T178" fmla="+- 0 2379 179"/>
              <a:gd name="T179" fmla="*/ 2379 h 2920"/>
              <a:gd name="T180" fmla="+- 0 1211 539"/>
              <a:gd name="T181" fmla="*/ T180 w 3540"/>
              <a:gd name="T182" fmla="+- 0 1859 179"/>
              <a:gd name="T183" fmla="*/ 1859 h 2920"/>
              <a:gd name="T184" fmla="+- 0 1053 539"/>
              <a:gd name="T185" fmla="*/ T184 w 3540"/>
              <a:gd name="T186" fmla="+- 0 1479 179"/>
              <a:gd name="T187" fmla="*/ 1479 h 2920"/>
              <a:gd name="T188" fmla="+- 0 1128 539"/>
              <a:gd name="T189" fmla="*/ T188 w 3540"/>
              <a:gd name="T190" fmla="+- 0 1379 179"/>
              <a:gd name="T191" fmla="*/ 1379 h 2920"/>
              <a:gd name="T192" fmla="+- 0 1183 539"/>
              <a:gd name="T193" fmla="*/ T192 w 3540"/>
              <a:gd name="T194" fmla="+- 0 1439 179"/>
              <a:gd name="T195" fmla="*/ 1439 h 2920"/>
              <a:gd name="T196" fmla="+- 0 1296 539"/>
              <a:gd name="T197" fmla="*/ T196 w 3540"/>
              <a:gd name="T198" fmla="+- 0 1799 179"/>
              <a:gd name="T199" fmla="*/ 1799 h 2920"/>
              <a:gd name="T200" fmla="+- 0 1624 539"/>
              <a:gd name="T201" fmla="*/ T200 w 3540"/>
              <a:gd name="T202" fmla="+- 0 2099 179"/>
              <a:gd name="T203" fmla="*/ 2099 h 2920"/>
              <a:gd name="T204" fmla="+- 0 1568 539"/>
              <a:gd name="T205" fmla="*/ T204 w 3540"/>
              <a:gd name="T206" fmla="+- 0 2179 179"/>
              <a:gd name="T207" fmla="*/ 2179 h 2920"/>
              <a:gd name="T208" fmla="+- 0 890 539"/>
              <a:gd name="T209" fmla="*/ T208 w 3540"/>
              <a:gd name="T210" fmla="+- 0 2519 179"/>
              <a:gd name="T211" fmla="*/ 2519 h 2920"/>
              <a:gd name="T212" fmla="+- 0 644 539"/>
              <a:gd name="T213" fmla="*/ T212 w 3540"/>
              <a:gd name="T214" fmla="+- 0 2839 179"/>
              <a:gd name="T215" fmla="*/ 2839 h 2920"/>
              <a:gd name="T216" fmla="+- 0 2783 539"/>
              <a:gd name="T217" fmla="*/ T216 w 3540"/>
              <a:gd name="T218" fmla="+- 0 1999 179"/>
              <a:gd name="T219" fmla="*/ 1999 h 2920"/>
              <a:gd name="T220" fmla="+- 0 3098 539"/>
              <a:gd name="T221" fmla="*/ T220 w 3540"/>
              <a:gd name="T222" fmla="+- 0 3079 179"/>
              <a:gd name="T223" fmla="*/ 3079 h 2920"/>
              <a:gd name="T224" fmla="+- 0 3002 539"/>
              <a:gd name="T225" fmla="*/ T224 w 3540"/>
              <a:gd name="T226" fmla="+- 0 2659 179"/>
              <a:gd name="T227" fmla="*/ 2659 h 2920"/>
              <a:gd name="T228" fmla="+- 0 2296 539"/>
              <a:gd name="T229" fmla="*/ T228 w 3540"/>
              <a:gd name="T230" fmla="+- 0 2479 179"/>
              <a:gd name="T231" fmla="*/ 2479 h 2920"/>
              <a:gd name="T232" fmla="+- 0 2651 539"/>
              <a:gd name="T233" fmla="*/ T232 w 3540"/>
              <a:gd name="T234" fmla="+- 0 2379 179"/>
              <a:gd name="T235" fmla="*/ 2379 h 2920"/>
              <a:gd name="T236" fmla="+- 0 3076 539"/>
              <a:gd name="T237" fmla="*/ T236 w 3540"/>
              <a:gd name="T238" fmla="+- 0 2599 179"/>
              <a:gd name="T239" fmla="*/ 2599 h 2920"/>
              <a:gd name="T240" fmla="+- 0 3192 539"/>
              <a:gd name="T241" fmla="*/ T240 w 3540"/>
              <a:gd name="T242" fmla="+- 0 3059 179"/>
              <a:gd name="T243" fmla="*/ 3059 h 2920"/>
              <a:gd name="T244" fmla="+- 0 2072 539"/>
              <a:gd name="T245" fmla="*/ T244 w 3540"/>
              <a:gd name="T246" fmla="+- 0 2179 179"/>
              <a:gd name="T247" fmla="*/ 2179 h 29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 ang="0">
                <a:pos x="T245" y="T247"/>
              </a:cxn>
            </a:cxnLst>
            <a:rect l="0" t="0" r="r" b="b"/>
            <a:pathLst>
              <a:path w="3540" h="2920">
                <a:moveTo>
                  <a:pt x="590" y="1180"/>
                </a:moveTo>
                <a:lnTo>
                  <a:pt x="492" y="1180"/>
                </a:lnTo>
                <a:lnTo>
                  <a:pt x="492" y="920"/>
                </a:lnTo>
                <a:lnTo>
                  <a:pt x="502" y="880"/>
                </a:lnTo>
                <a:lnTo>
                  <a:pt x="527" y="820"/>
                </a:lnTo>
                <a:lnTo>
                  <a:pt x="559" y="800"/>
                </a:lnTo>
                <a:lnTo>
                  <a:pt x="590" y="780"/>
                </a:lnTo>
                <a:lnTo>
                  <a:pt x="590" y="560"/>
                </a:lnTo>
                <a:lnTo>
                  <a:pt x="594" y="480"/>
                </a:lnTo>
                <a:lnTo>
                  <a:pt x="605" y="420"/>
                </a:lnTo>
                <a:lnTo>
                  <a:pt x="624" y="360"/>
                </a:lnTo>
                <a:lnTo>
                  <a:pt x="651" y="320"/>
                </a:lnTo>
                <a:lnTo>
                  <a:pt x="686" y="280"/>
                </a:lnTo>
                <a:lnTo>
                  <a:pt x="730" y="240"/>
                </a:lnTo>
                <a:lnTo>
                  <a:pt x="782" y="220"/>
                </a:lnTo>
                <a:lnTo>
                  <a:pt x="844" y="180"/>
                </a:lnTo>
                <a:lnTo>
                  <a:pt x="915" y="160"/>
                </a:lnTo>
                <a:lnTo>
                  <a:pt x="996" y="160"/>
                </a:lnTo>
                <a:lnTo>
                  <a:pt x="1087" y="140"/>
                </a:lnTo>
                <a:lnTo>
                  <a:pt x="1188" y="140"/>
                </a:lnTo>
                <a:lnTo>
                  <a:pt x="1274" y="80"/>
                </a:lnTo>
                <a:lnTo>
                  <a:pt x="1358" y="40"/>
                </a:lnTo>
                <a:lnTo>
                  <a:pt x="1438" y="20"/>
                </a:lnTo>
                <a:lnTo>
                  <a:pt x="1513" y="0"/>
                </a:lnTo>
                <a:lnTo>
                  <a:pt x="1731" y="0"/>
                </a:lnTo>
                <a:lnTo>
                  <a:pt x="1815" y="20"/>
                </a:lnTo>
                <a:lnTo>
                  <a:pt x="1893" y="40"/>
                </a:lnTo>
                <a:lnTo>
                  <a:pt x="1963" y="80"/>
                </a:lnTo>
                <a:lnTo>
                  <a:pt x="1587" y="80"/>
                </a:lnTo>
                <a:lnTo>
                  <a:pt x="1526" y="100"/>
                </a:lnTo>
                <a:lnTo>
                  <a:pt x="1459" y="120"/>
                </a:lnTo>
                <a:lnTo>
                  <a:pt x="1387" y="140"/>
                </a:lnTo>
                <a:lnTo>
                  <a:pt x="1311" y="180"/>
                </a:lnTo>
                <a:lnTo>
                  <a:pt x="1233" y="220"/>
                </a:lnTo>
                <a:lnTo>
                  <a:pt x="1225" y="240"/>
                </a:lnTo>
                <a:lnTo>
                  <a:pt x="1074" y="240"/>
                </a:lnTo>
                <a:lnTo>
                  <a:pt x="967" y="260"/>
                </a:lnTo>
                <a:lnTo>
                  <a:pt x="882" y="280"/>
                </a:lnTo>
                <a:lnTo>
                  <a:pt x="816" y="300"/>
                </a:lnTo>
                <a:lnTo>
                  <a:pt x="767" y="340"/>
                </a:lnTo>
                <a:lnTo>
                  <a:pt x="732" y="380"/>
                </a:lnTo>
                <a:lnTo>
                  <a:pt x="709" y="420"/>
                </a:lnTo>
                <a:lnTo>
                  <a:pt x="696" y="460"/>
                </a:lnTo>
                <a:lnTo>
                  <a:pt x="690" y="500"/>
                </a:lnTo>
                <a:lnTo>
                  <a:pt x="688" y="560"/>
                </a:lnTo>
                <a:lnTo>
                  <a:pt x="688" y="800"/>
                </a:lnTo>
                <a:lnTo>
                  <a:pt x="686" y="820"/>
                </a:lnTo>
                <a:lnTo>
                  <a:pt x="681" y="820"/>
                </a:lnTo>
                <a:lnTo>
                  <a:pt x="673" y="840"/>
                </a:lnTo>
                <a:lnTo>
                  <a:pt x="663" y="840"/>
                </a:lnTo>
                <a:lnTo>
                  <a:pt x="638" y="860"/>
                </a:lnTo>
                <a:lnTo>
                  <a:pt x="615" y="880"/>
                </a:lnTo>
                <a:lnTo>
                  <a:pt x="597" y="900"/>
                </a:lnTo>
                <a:lnTo>
                  <a:pt x="590" y="920"/>
                </a:lnTo>
                <a:lnTo>
                  <a:pt x="590" y="1180"/>
                </a:lnTo>
                <a:close/>
                <a:moveTo>
                  <a:pt x="2402" y="40"/>
                </a:moveTo>
                <a:lnTo>
                  <a:pt x="2228" y="40"/>
                </a:lnTo>
                <a:lnTo>
                  <a:pt x="2244" y="20"/>
                </a:lnTo>
                <a:lnTo>
                  <a:pt x="2334" y="20"/>
                </a:lnTo>
                <a:lnTo>
                  <a:pt x="2402" y="40"/>
                </a:lnTo>
                <a:close/>
                <a:moveTo>
                  <a:pt x="3510" y="2800"/>
                </a:moveTo>
                <a:lnTo>
                  <a:pt x="3472" y="2800"/>
                </a:lnTo>
                <a:lnTo>
                  <a:pt x="3456" y="2780"/>
                </a:lnTo>
                <a:lnTo>
                  <a:pt x="3446" y="2760"/>
                </a:lnTo>
                <a:lnTo>
                  <a:pt x="3442" y="2740"/>
                </a:lnTo>
                <a:lnTo>
                  <a:pt x="3436" y="2680"/>
                </a:lnTo>
                <a:lnTo>
                  <a:pt x="3417" y="2620"/>
                </a:lnTo>
                <a:lnTo>
                  <a:pt x="3388" y="2580"/>
                </a:lnTo>
                <a:lnTo>
                  <a:pt x="3349" y="2520"/>
                </a:lnTo>
                <a:lnTo>
                  <a:pt x="3301" y="2460"/>
                </a:lnTo>
                <a:lnTo>
                  <a:pt x="3247" y="2420"/>
                </a:lnTo>
                <a:lnTo>
                  <a:pt x="3186" y="2380"/>
                </a:lnTo>
                <a:lnTo>
                  <a:pt x="3121" y="2340"/>
                </a:lnTo>
                <a:lnTo>
                  <a:pt x="3052" y="2300"/>
                </a:lnTo>
                <a:lnTo>
                  <a:pt x="2981" y="2260"/>
                </a:lnTo>
                <a:lnTo>
                  <a:pt x="2765" y="2200"/>
                </a:lnTo>
                <a:lnTo>
                  <a:pt x="2696" y="2200"/>
                </a:lnTo>
                <a:lnTo>
                  <a:pt x="2632" y="2180"/>
                </a:lnTo>
                <a:lnTo>
                  <a:pt x="2603" y="2180"/>
                </a:lnTo>
                <a:lnTo>
                  <a:pt x="2592" y="2160"/>
                </a:lnTo>
                <a:lnTo>
                  <a:pt x="2585" y="2160"/>
                </a:lnTo>
                <a:lnTo>
                  <a:pt x="2469" y="1800"/>
                </a:lnTo>
                <a:lnTo>
                  <a:pt x="2218" y="1800"/>
                </a:lnTo>
                <a:lnTo>
                  <a:pt x="2214" y="1780"/>
                </a:lnTo>
                <a:lnTo>
                  <a:pt x="2218" y="1760"/>
                </a:lnTo>
                <a:lnTo>
                  <a:pt x="2228" y="1740"/>
                </a:lnTo>
                <a:lnTo>
                  <a:pt x="2244" y="1720"/>
                </a:lnTo>
                <a:lnTo>
                  <a:pt x="2389" y="1720"/>
                </a:lnTo>
                <a:lnTo>
                  <a:pt x="2504" y="1700"/>
                </a:lnTo>
                <a:lnTo>
                  <a:pt x="2608" y="1680"/>
                </a:lnTo>
                <a:lnTo>
                  <a:pt x="2703" y="1660"/>
                </a:lnTo>
                <a:lnTo>
                  <a:pt x="2787" y="1620"/>
                </a:lnTo>
                <a:lnTo>
                  <a:pt x="2863" y="1600"/>
                </a:lnTo>
                <a:lnTo>
                  <a:pt x="2929" y="1560"/>
                </a:lnTo>
                <a:lnTo>
                  <a:pt x="2988" y="1520"/>
                </a:lnTo>
                <a:lnTo>
                  <a:pt x="3038" y="1480"/>
                </a:lnTo>
                <a:lnTo>
                  <a:pt x="3081" y="1420"/>
                </a:lnTo>
                <a:lnTo>
                  <a:pt x="3118" y="1380"/>
                </a:lnTo>
                <a:lnTo>
                  <a:pt x="3147" y="1360"/>
                </a:lnTo>
                <a:lnTo>
                  <a:pt x="3171" y="1320"/>
                </a:lnTo>
                <a:lnTo>
                  <a:pt x="3189" y="1280"/>
                </a:lnTo>
                <a:lnTo>
                  <a:pt x="3162" y="1240"/>
                </a:lnTo>
                <a:lnTo>
                  <a:pt x="3126" y="1180"/>
                </a:lnTo>
                <a:lnTo>
                  <a:pt x="3084" y="1100"/>
                </a:lnTo>
                <a:lnTo>
                  <a:pt x="3042" y="1020"/>
                </a:lnTo>
                <a:lnTo>
                  <a:pt x="3003" y="940"/>
                </a:lnTo>
                <a:lnTo>
                  <a:pt x="2972" y="860"/>
                </a:lnTo>
                <a:lnTo>
                  <a:pt x="2952" y="820"/>
                </a:lnTo>
                <a:lnTo>
                  <a:pt x="2940" y="760"/>
                </a:lnTo>
                <a:lnTo>
                  <a:pt x="2926" y="720"/>
                </a:lnTo>
                <a:lnTo>
                  <a:pt x="2907" y="660"/>
                </a:lnTo>
                <a:lnTo>
                  <a:pt x="2884" y="600"/>
                </a:lnTo>
                <a:lnTo>
                  <a:pt x="2856" y="540"/>
                </a:lnTo>
                <a:lnTo>
                  <a:pt x="2824" y="480"/>
                </a:lnTo>
                <a:lnTo>
                  <a:pt x="2787" y="420"/>
                </a:lnTo>
                <a:lnTo>
                  <a:pt x="2744" y="360"/>
                </a:lnTo>
                <a:lnTo>
                  <a:pt x="2696" y="300"/>
                </a:lnTo>
                <a:lnTo>
                  <a:pt x="2641" y="260"/>
                </a:lnTo>
                <a:lnTo>
                  <a:pt x="2580" y="200"/>
                </a:lnTo>
                <a:lnTo>
                  <a:pt x="2511" y="160"/>
                </a:lnTo>
                <a:lnTo>
                  <a:pt x="2436" y="140"/>
                </a:lnTo>
                <a:lnTo>
                  <a:pt x="2354" y="120"/>
                </a:lnTo>
                <a:lnTo>
                  <a:pt x="2244" y="120"/>
                </a:lnTo>
                <a:lnTo>
                  <a:pt x="2228" y="100"/>
                </a:lnTo>
                <a:lnTo>
                  <a:pt x="2218" y="80"/>
                </a:lnTo>
                <a:lnTo>
                  <a:pt x="2214" y="60"/>
                </a:lnTo>
                <a:lnTo>
                  <a:pt x="2218" y="40"/>
                </a:lnTo>
                <a:lnTo>
                  <a:pt x="2467" y="40"/>
                </a:lnTo>
                <a:lnTo>
                  <a:pt x="2531" y="80"/>
                </a:lnTo>
                <a:lnTo>
                  <a:pt x="2591" y="100"/>
                </a:lnTo>
                <a:lnTo>
                  <a:pt x="2649" y="140"/>
                </a:lnTo>
                <a:lnTo>
                  <a:pt x="2703" y="180"/>
                </a:lnTo>
                <a:lnTo>
                  <a:pt x="2755" y="220"/>
                </a:lnTo>
                <a:lnTo>
                  <a:pt x="2804" y="280"/>
                </a:lnTo>
                <a:lnTo>
                  <a:pt x="2849" y="340"/>
                </a:lnTo>
                <a:lnTo>
                  <a:pt x="2891" y="400"/>
                </a:lnTo>
                <a:lnTo>
                  <a:pt x="2930" y="460"/>
                </a:lnTo>
                <a:lnTo>
                  <a:pt x="2965" y="540"/>
                </a:lnTo>
                <a:lnTo>
                  <a:pt x="2996" y="620"/>
                </a:lnTo>
                <a:lnTo>
                  <a:pt x="3024" y="700"/>
                </a:lnTo>
                <a:lnTo>
                  <a:pt x="3066" y="840"/>
                </a:lnTo>
                <a:lnTo>
                  <a:pt x="3096" y="900"/>
                </a:lnTo>
                <a:lnTo>
                  <a:pt x="3134" y="980"/>
                </a:lnTo>
                <a:lnTo>
                  <a:pt x="3219" y="1140"/>
                </a:lnTo>
                <a:lnTo>
                  <a:pt x="3257" y="1200"/>
                </a:lnTo>
                <a:lnTo>
                  <a:pt x="3288" y="1260"/>
                </a:lnTo>
                <a:lnTo>
                  <a:pt x="3293" y="1280"/>
                </a:lnTo>
                <a:lnTo>
                  <a:pt x="3295" y="1280"/>
                </a:lnTo>
                <a:lnTo>
                  <a:pt x="3294" y="1300"/>
                </a:lnTo>
                <a:lnTo>
                  <a:pt x="3290" y="1300"/>
                </a:lnTo>
                <a:lnTo>
                  <a:pt x="3274" y="1340"/>
                </a:lnTo>
                <a:lnTo>
                  <a:pt x="3252" y="1380"/>
                </a:lnTo>
                <a:lnTo>
                  <a:pt x="3223" y="1420"/>
                </a:lnTo>
                <a:lnTo>
                  <a:pt x="3187" y="1460"/>
                </a:lnTo>
                <a:lnTo>
                  <a:pt x="3143" y="1500"/>
                </a:lnTo>
                <a:lnTo>
                  <a:pt x="3090" y="1560"/>
                </a:lnTo>
                <a:lnTo>
                  <a:pt x="3029" y="1600"/>
                </a:lnTo>
                <a:lnTo>
                  <a:pt x="2958" y="1640"/>
                </a:lnTo>
                <a:lnTo>
                  <a:pt x="2876" y="1700"/>
                </a:lnTo>
                <a:lnTo>
                  <a:pt x="2785" y="1740"/>
                </a:lnTo>
                <a:lnTo>
                  <a:pt x="2682" y="1760"/>
                </a:lnTo>
                <a:lnTo>
                  <a:pt x="2567" y="1800"/>
                </a:lnTo>
                <a:lnTo>
                  <a:pt x="2667" y="2100"/>
                </a:lnTo>
                <a:lnTo>
                  <a:pt x="2807" y="2100"/>
                </a:lnTo>
                <a:lnTo>
                  <a:pt x="2954" y="2140"/>
                </a:lnTo>
                <a:lnTo>
                  <a:pt x="3100" y="2220"/>
                </a:lnTo>
                <a:lnTo>
                  <a:pt x="3171" y="2240"/>
                </a:lnTo>
                <a:lnTo>
                  <a:pt x="3238" y="2280"/>
                </a:lnTo>
                <a:lnTo>
                  <a:pt x="3301" y="2340"/>
                </a:lnTo>
                <a:lnTo>
                  <a:pt x="3358" y="2380"/>
                </a:lnTo>
                <a:lnTo>
                  <a:pt x="3410" y="2440"/>
                </a:lnTo>
                <a:lnTo>
                  <a:pt x="3454" y="2500"/>
                </a:lnTo>
                <a:lnTo>
                  <a:pt x="3490" y="2560"/>
                </a:lnTo>
                <a:lnTo>
                  <a:pt x="3517" y="2620"/>
                </a:lnTo>
                <a:lnTo>
                  <a:pt x="3534" y="2680"/>
                </a:lnTo>
                <a:lnTo>
                  <a:pt x="3540" y="2740"/>
                </a:lnTo>
                <a:lnTo>
                  <a:pt x="3536" y="2760"/>
                </a:lnTo>
                <a:lnTo>
                  <a:pt x="3526" y="2780"/>
                </a:lnTo>
                <a:lnTo>
                  <a:pt x="3510" y="2800"/>
                </a:lnTo>
                <a:close/>
                <a:moveTo>
                  <a:pt x="1665" y="1960"/>
                </a:moveTo>
                <a:lnTo>
                  <a:pt x="1348" y="1960"/>
                </a:lnTo>
                <a:lnTo>
                  <a:pt x="1484" y="1920"/>
                </a:lnTo>
                <a:lnTo>
                  <a:pt x="1551" y="1880"/>
                </a:lnTo>
                <a:lnTo>
                  <a:pt x="1617" y="1840"/>
                </a:lnTo>
                <a:lnTo>
                  <a:pt x="1679" y="1800"/>
                </a:lnTo>
                <a:lnTo>
                  <a:pt x="1737" y="1740"/>
                </a:lnTo>
                <a:lnTo>
                  <a:pt x="1791" y="1680"/>
                </a:lnTo>
                <a:lnTo>
                  <a:pt x="1839" y="1620"/>
                </a:lnTo>
                <a:lnTo>
                  <a:pt x="1880" y="1560"/>
                </a:lnTo>
                <a:lnTo>
                  <a:pt x="1914" y="1500"/>
                </a:lnTo>
                <a:lnTo>
                  <a:pt x="1939" y="1420"/>
                </a:lnTo>
                <a:lnTo>
                  <a:pt x="1955" y="1360"/>
                </a:lnTo>
                <a:lnTo>
                  <a:pt x="1960" y="1280"/>
                </a:lnTo>
                <a:lnTo>
                  <a:pt x="1964" y="1260"/>
                </a:lnTo>
                <a:lnTo>
                  <a:pt x="1974" y="1260"/>
                </a:lnTo>
                <a:lnTo>
                  <a:pt x="1989" y="1240"/>
                </a:lnTo>
                <a:lnTo>
                  <a:pt x="2035" y="1240"/>
                </a:lnTo>
                <a:lnTo>
                  <a:pt x="2052" y="1220"/>
                </a:lnTo>
                <a:lnTo>
                  <a:pt x="2061" y="1200"/>
                </a:lnTo>
                <a:lnTo>
                  <a:pt x="2064" y="1160"/>
                </a:lnTo>
                <a:lnTo>
                  <a:pt x="2064" y="920"/>
                </a:lnTo>
                <a:lnTo>
                  <a:pt x="2057" y="900"/>
                </a:lnTo>
                <a:lnTo>
                  <a:pt x="2039" y="880"/>
                </a:lnTo>
                <a:lnTo>
                  <a:pt x="2015" y="860"/>
                </a:lnTo>
                <a:lnTo>
                  <a:pt x="1990" y="840"/>
                </a:lnTo>
                <a:lnTo>
                  <a:pt x="1980" y="840"/>
                </a:lnTo>
                <a:lnTo>
                  <a:pt x="1972" y="820"/>
                </a:lnTo>
                <a:lnTo>
                  <a:pt x="1967" y="820"/>
                </a:lnTo>
                <a:lnTo>
                  <a:pt x="1965" y="800"/>
                </a:lnTo>
                <a:lnTo>
                  <a:pt x="1965" y="540"/>
                </a:lnTo>
                <a:lnTo>
                  <a:pt x="1969" y="540"/>
                </a:lnTo>
                <a:lnTo>
                  <a:pt x="1976" y="520"/>
                </a:lnTo>
                <a:lnTo>
                  <a:pt x="2018" y="460"/>
                </a:lnTo>
                <a:lnTo>
                  <a:pt x="2039" y="400"/>
                </a:lnTo>
                <a:lnTo>
                  <a:pt x="2041" y="340"/>
                </a:lnTo>
                <a:lnTo>
                  <a:pt x="2022" y="280"/>
                </a:lnTo>
                <a:lnTo>
                  <a:pt x="1987" y="220"/>
                </a:lnTo>
                <a:lnTo>
                  <a:pt x="1938" y="180"/>
                </a:lnTo>
                <a:lnTo>
                  <a:pt x="1876" y="140"/>
                </a:lnTo>
                <a:lnTo>
                  <a:pt x="1805" y="120"/>
                </a:lnTo>
                <a:lnTo>
                  <a:pt x="1726" y="100"/>
                </a:lnTo>
                <a:lnTo>
                  <a:pt x="1641" y="80"/>
                </a:lnTo>
                <a:lnTo>
                  <a:pt x="1963" y="80"/>
                </a:lnTo>
                <a:lnTo>
                  <a:pt x="2024" y="120"/>
                </a:lnTo>
                <a:lnTo>
                  <a:pt x="2073" y="180"/>
                </a:lnTo>
                <a:lnTo>
                  <a:pt x="2111" y="240"/>
                </a:lnTo>
                <a:lnTo>
                  <a:pt x="2134" y="300"/>
                </a:lnTo>
                <a:lnTo>
                  <a:pt x="2141" y="360"/>
                </a:lnTo>
                <a:lnTo>
                  <a:pt x="2131" y="440"/>
                </a:lnTo>
                <a:lnTo>
                  <a:pt x="2106" y="500"/>
                </a:lnTo>
                <a:lnTo>
                  <a:pt x="2064" y="580"/>
                </a:lnTo>
                <a:lnTo>
                  <a:pt x="2064" y="780"/>
                </a:lnTo>
                <a:lnTo>
                  <a:pt x="2095" y="800"/>
                </a:lnTo>
                <a:lnTo>
                  <a:pt x="2127" y="820"/>
                </a:lnTo>
                <a:lnTo>
                  <a:pt x="2152" y="880"/>
                </a:lnTo>
                <a:lnTo>
                  <a:pt x="2162" y="920"/>
                </a:lnTo>
                <a:lnTo>
                  <a:pt x="2162" y="1160"/>
                </a:lnTo>
                <a:lnTo>
                  <a:pt x="2160" y="1200"/>
                </a:lnTo>
                <a:lnTo>
                  <a:pt x="2149" y="1240"/>
                </a:lnTo>
                <a:lnTo>
                  <a:pt x="2118" y="1300"/>
                </a:lnTo>
                <a:lnTo>
                  <a:pt x="2057" y="1320"/>
                </a:lnTo>
                <a:lnTo>
                  <a:pt x="2047" y="1400"/>
                </a:lnTo>
                <a:lnTo>
                  <a:pt x="2028" y="1460"/>
                </a:lnTo>
                <a:lnTo>
                  <a:pt x="2002" y="1540"/>
                </a:lnTo>
                <a:lnTo>
                  <a:pt x="1968" y="1600"/>
                </a:lnTo>
                <a:lnTo>
                  <a:pt x="1928" y="1660"/>
                </a:lnTo>
                <a:lnTo>
                  <a:pt x="1882" y="1720"/>
                </a:lnTo>
                <a:lnTo>
                  <a:pt x="1831" y="1780"/>
                </a:lnTo>
                <a:lnTo>
                  <a:pt x="1775" y="1840"/>
                </a:lnTo>
                <a:lnTo>
                  <a:pt x="1716" y="1900"/>
                </a:lnTo>
                <a:lnTo>
                  <a:pt x="1653" y="1940"/>
                </a:lnTo>
                <a:lnTo>
                  <a:pt x="1665" y="1960"/>
                </a:lnTo>
                <a:close/>
                <a:moveTo>
                  <a:pt x="84" y="2920"/>
                </a:moveTo>
                <a:lnTo>
                  <a:pt x="15" y="2920"/>
                </a:lnTo>
                <a:lnTo>
                  <a:pt x="4" y="2900"/>
                </a:lnTo>
                <a:lnTo>
                  <a:pt x="0" y="2880"/>
                </a:lnTo>
                <a:lnTo>
                  <a:pt x="0" y="2740"/>
                </a:lnTo>
                <a:lnTo>
                  <a:pt x="4" y="2660"/>
                </a:lnTo>
                <a:lnTo>
                  <a:pt x="16" y="2600"/>
                </a:lnTo>
                <a:lnTo>
                  <a:pt x="35" y="2540"/>
                </a:lnTo>
                <a:lnTo>
                  <a:pt x="61" y="2460"/>
                </a:lnTo>
                <a:lnTo>
                  <a:pt x="95" y="2420"/>
                </a:lnTo>
                <a:lnTo>
                  <a:pt x="136" y="2360"/>
                </a:lnTo>
                <a:lnTo>
                  <a:pt x="183" y="2320"/>
                </a:lnTo>
                <a:lnTo>
                  <a:pt x="238" y="2280"/>
                </a:lnTo>
                <a:lnTo>
                  <a:pt x="298" y="2260"/>
                </a:lnTo>
                <a:lnTo>
                  <a:pt x="366" y="2240"/>
                </a:lnTo>
                <a:lnTo>
                  <a:pt x="439" y="2220"/>
                </a:lnTo>
                <a:lnTo>
                  <a:pt x="519" y="2200"/>
                </a:lnTo>
                <a:lnTo>
                  <a:pt x="764" y="2200"/>
                </a:lnTo>
                <a:lnTo>
                  <a:pt x="943" y="1960"/>
                </a:lnTo>
                <a:lnTo>
                  <a:pt x="881" y="1900"/>
                </a:lnTo>
                <a:lnTo>
                  <a:pt x="822" y="1860"/>
                </a:lnTo>
                <a:lnTo>
                  <a:pt x="767" y="1800"/>
                </a:lnTo>
                <a:lnTo>
                  <a:pt x="717" y="1740"/>
                </a:lnTo>
                <a:lnTo>
                  <a:pt x="672" y="1680"/>
                </a:lnTo>
                <a:lnTo>
                  <a:pt x="633" y="1600"/>
                </a:lnTo>
                <a:lnTo>
                  <a:pt x="601" y="1540"/>
                </a:lnTo>
                <a:lnTo>
                  <a:pt x="575" y="1460"/>
                </a:lnTo>
                <a:lnTo>
                  <a:pt x="558" y="1400"/>
                </a:lnTo>
                <a:lnTo>
                  <a:pt x="549" y="1320"/>
                </a:lnTo>
                <a:lnTo>
                  <a:pt x="514" y="1300"/>
                </a:lnTo>
                <a:lnTo>
                  <a:pt x="496" y="1260"/>
                </a:lnTo>
                <a:lnTo>
                  <a:pt x="491" y="1220"/>
                </a:lnTo>
                <a:lnTo>
                  <a:pt x="491" y="1200"/>
                </a:lnTo>
                <a:lnTo>
                  <a:pt x="491" y="1180"/>
                </a:lnTo>
                <a:lnTo>
                  <a:pt x="589" y="1180"/>
                </a:lnTo>
                <a:lnTo>
                  <a:pt x="589" y="1200"/>
                </a:lnTo>
                <a:lnTo>
                  <a:pt x="588" y="1220"/>
                </a:lnTo>
                <a:lnTo>
                  <a:pt x="590" y="1240"/>
                </a:lnTo>
                <a:lnTo>
                  <a:pt x="624" y="1240"/>
                </a:lnTo>
                <a:lnTo>
                  <a:pt x="636" y="1260"/>
                </a:lnTo>
                <a:lnTo>
                  <a:pt x="644" y="1260"/>
                </a:lnTo>
                <a:lnTo>
                  <a:pt x="646" y="1280"/>
                </a:lnTo>
                <a:lnTo>
                  <a:pt x="651" y="1360"/>
                </a:lnTo>
                <a:lnTo>
                  <a:pt x="666" y="1420"/>
                </a:lnTo>
                <a:lnTo>
                  <a:pt x="688" y="1500"/>
                </a:lnTo>
                <a:lnTo>
                  <a:pt x="719" y="1560"/>
                </a:lnTo>
                <a:lnTo>
                  <a:pt x="757" y="1620"/>
                </a:lnTo>
                <a:lnTo>
                  <a:pt x="801" y="1700"/>
                </a:lnTo>
                <a:lnTo>
                  <a:pt x="850" y="1740"/>
                </a:lnTo>
                <a:lnTo>
                  <a:pt x="904" y="1800"/>
                </a:lnTo>
                <a:lnTo>
                  <a:pt x="962" y="1840"/>
                </a:lnTo>
                <a:lnTo>
                  <a:pt x="1022" y="1880"/>
                </a:lnTo>
                <a:lnTo>
                  <a:pt x="1085" y="1920"/>
                </a:lnTo>
                <a:lnTo>
                  <a:pt x="1215" y="1960"/>
                </a:lnTo>
                <a:lnTo>
                  <a:pt x="1665" y="1960"/>
                </a:lnTo>
                <a:lnTo>
                  <a:pt x="1677" y="1980"/>
                </a:lnTo>
                <a:lnTo>
                  <a:pt x="1569" y="1980"/>
                </a:lnTo>
                <a:lnTo>
                  <a:pt x="1533" y="2000"/>
                </a:lnTo>
                <a:lnTo>
                  <a:pt x="1029" y="2000"/>
                </a:lnTo>
                <a:lnTo>
                  <a:pt x="829" y="2280"/>
                </a:lnTo>
                <a:lnTo>
                  <a:pt x="821" y="2280"/>
                </a:lnTo>
                <a:lnTo>
                  <a:pt x="811" y="2300"/>
                </a:lnTo>
                <a:lnTo>
                  <a:pt x="476" y="2300"/>
                </a:lnTo>
                <a:lnTo>
                  <a:pt x="412" y="2320"/>
                </a:lnTo>
                <a:lnTo>
                  <a:pt x="351" y="2340"/>
                </a:lnTo>
                <a:lnTo>
                  <a:pt x="292" y="2360"/>
                </a:lnTo>
                <a:lnTo>
                  <a:pt x="239" y="2400"/>
                </a:lnTo>
                <a:lnTo>
                  <a:pt x="192" y="2440"/>
                </a:lnTo>
                <a:lnTo>
                  <a:pt x="153" y="2500"/>
                </a:lnTo>
                <a:lnTo>
                  <a:pt x="124" y="2580"/>
                </a:lnTo>
                <a:lnTo>
                  <a:pt x="105" y="2660"/>
                </a:lnTo>
                <a:lnTo>
                  <a:pt x="99" y="2740"/>
                </a:lnTo>
                <a:lnTo>
                  <a:pt x="99" y="2880"/>
                </a:lnTo>
                <a:lnTo>
                  <a:pt x="95" y="2900"/>
                </a:lnTo>
                <a:lnTo>
                  <a:pt x="84" y="2920"/>
                </a:lnTo>
                <a:close/>
                <a:moveTo>
                  <a:pt x="2420" y="1820"/>
                </a:moveTo>
                <a:lnTo>
                  <a:pt x="2244" y="1820"/>
                </a:lnTo>
                <a:lnTo>
                  <a:pt x="2228" y="1800"/>
                </a:lnTo>
                <a:lnTo>
                  <a:pt x="2469" y="1800"/>
                </a:lnTo>
                <a:lnTo>
                  <a:pt x="2420" y="1820"/>
                </a:lnTo>
                <a:close/>
                <a:moveTo>
                  <a:pt x="2639" y="2920"/>
                </a:moveTo>
                <a:lnTo>
                  <a:pt x="2569" y="2920"/>
                </a:lnTo>
                <a:lnTo>
                  <a:pt x="2559" y="2900"/>
                </a:lnTo>
                <a:lnTo>
                  <a:pt x="2555" y="2880"/>
                </a:lnTo>
                <a:lnTo>
                  <a:pt x="2555" y="2740"/>
                </a:lnTo>
                <a:lnTo>
                  <a:pt x="2549" y="2660"/>
                </a:lnTo>
                <a:lnTo>
                  <a:pt x="2530" y="2600"/>
                </a:lnTo>
                <a:lnTo>
                  <a:pt x="2501" y="2540"/>
                </a:lnTo>
                <a:lnTo>
                  <a:pt x="2463" y="2480"/>
                </a:lnTo>
                <a:lnTo>
                  <a:pt x="2416" y="2440"/>
                </a:lnTo>
                <a:lnTo>
                  <a:pt x="2362" y="2400"/>
                </a:lnTo>
                <a:lnTo>
                  <a:pt x="2303" y="2360"/>
                </a:lnTo>
                <a:lnTo>
                  <a:pt x="2239" y="2340"/>
                </a:lnTo>
                <a:lnTo>
                  <a:pt x="2104" y="2300"/>
                </a:lnTo>
                <a:lnTo>
                  <a:pt x="1757" y="2300"/>
                </a:lnTo>
                <a:lnTo>
                  <a:pt x="1747" y="2280"/>
                </a:lnTo>
                <a:lnTo>
                  <a:pt x="1740" y="2280"/>
                </a:lnTo>
                <a:lnTo>
                  <a:pt x="1569" y="1980"/>
                </a:lnTo>
                <a:lnTo>
                  <a:pt x="1677" y="1980"/>
                </a:lnTo>
                <a:lnTo>
                  <a:pt x="1810" y="2200"/>
                </a:lnTo>
                <a:lnTo>
                  <a:pt x="2112" y="2200"/>
                </a:lnTo>
                <a:lnTo>
                  <a:pt x="2252" y="2240"/>
                </a:lnTo>
                <a:lnTo>
                  <a:pt x="2318" y="2260"/>
                </a:lnTo>
                <a:lnTo>
                  <a:pt x="2380" y="2300"/>
                </a:lnTo>
                <a:lnTo>
                  <a:pt x="2438" y="2340"/>
                </a:lnTo>
                <a:lnTo>
                  <a:pt x="2490" y="2380"/>
                </a:lnTo>
                <a:lnTo>
                  <a:pt x="2537" y="2420"/>
                </a:lnTo>
                <a:lnTo>
                  <a:pt x="2577" y="2480"/>
                </a:lnTo>
                <a:lnTo>
                  <a:pt x="2609" y="2540"/>
                </a:lnTo>
                <a:lnTo>
                  <a:pt x="2633" y="2600"/>
                </a:lnTo>
                <a:lnTo>
                  <a:pt x="2648" y="2660"/>
                </a:lnTo>
                <a:lnTo>
                  <a:pt x="2653" y="2740"/>
                </a:lnTo>
                <a:lnTo>
                  <a:pt x="2653" y="2880"/>
                </a:lnTo>
                <a:lnTo>
                  <a:pt x="2649" y="2900"/>
                </a:lnTo>
                <a:lnTo>
                  <a:pt x="2639" y="2920"/>
                </a:lnTo>
                <a:close/>
                <a:moveTo>
                  <a:pt x="1353" y="2060"/>
                </a:moveTo>
                <a:lnTo>
                  <a:pt x="1217" y="2060"/>
                </a:lnTo>
                <a:lnTo>
                  <a:pt x="1029" y="2000"/>
                </a:lnTo>
                <a:lnTo>
                  <a:pt x="1533" y="2000"/>
                </a:lnTo>
                <a:lnTo>
                  <a:pt x="1498" y="2020"/>
                </a:lnTo>
                <a:lnTo>
                  <a:pt x="1353" y="2060"/>
                </a:lnTo>
                <a:close/>
              </a:path>
            </a:pathLst>
          </a:custGeom>
          <a:solidFill>
            <a:srgbClr val="D0011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7" name="TextBox 6">
            <a:extLst>
              <a:ext uri="{FF2B5EF4-FFF2-40B4-BE49-F238E27FC236}">
                <a16:creationId xmlns:a16="http://schemas.microsoft.com/office/drawing/2014/main" id="{C0617AC6-E94E-402F-2249-C1C9934F8B59}"/>
              </a:ext>
            </a:extLst>
          </p:cNvPr>
          <p:cNvSpPr txBox="1"/>
          <p:nvPr/>
        </p:nvSpPr>
        <p:spPr>
          <a:xfrm>
            <a:off x="4535957" y="4104599"/>
            <a:ext cx="2133832" cy="830997"/>
          </a:xfrm>
          <a:prstGeom prst="rect">
            <a:avLst/>
          </a:prstGeom>
          <a:noFill/>
        </p:spPr>
        <p:txBody>
          <a:bodyPr wrap="square" lIns="91440" tIns="45720" rIns="91440" bIns="45720" rtlCol="0" anchor="t">
            <a:spAutoFit/>
          </a:bodyPr>
          <a:lstStyle/>
          <a:p>
            <a:pPr algn="ctr"/>
            <a:r>
              <a:rPr lang="en-GB" sz="2400" b="1"/>
              <a:t>P </a:t>
            </a:r>
            <a:endParaRPr lang="en-US"/>
          </a:p>
          <a:p>
            <a:pPr algn="ctr"/>
            <a:r>
              <a:rPr lang="en-GB" sz="2400" b="1"/>
              <a:t>Applicants</a:t>
            </a:r>
            <a:endParaRPr lang="en-GB"/>
          </a:p>
        </p:txBody>
      </p:sp>
      <p:sp>
        <p:nvSpPr>
          <p:cNvPr id="9" name="Freeform: Shape 8">
            <a:extLst>
              <a:ext uri="{FF2B5EF4-FFF2-40B4-BE49-F238E27FC236}">
                <a16:creationId xmlns:a16="http://schemas.microsoft.com/office/drawing/2014/main" id="{7160D8DC-D89B-F211-5964-B642D6CDF718}"/>
              </a:ext>
            </a:extLst>
          </p:cNvPr>
          <p:cNvSpPr>
            <a:spLocks/>
          </p:cNvSpPr>
          <p:nvPr/>
        </p:nvSpPr>
        <p:spPr bwMode="auto">
          <a:xfrm>
            <a:off x="6931571" y="2493396"/>
            <a:ext cx="2159635" cy="1799590"/>
          </a:xfrm>
          <a:custGeom>
            <a:avLst/>
            <a:gdLst>
              <a:gd name="T0" fmla="+- 0 1098 539"/>
              <a:gd name="T1" fmla="*/ T0 w 3540"/>
              <a:gd name="T2" fmla="+- 0 979 179"/>
              <a:gd name="T3" fmla="*/ 979 h 2920"/>
              <a:gd name="T4" fmla="+- 0 1190 539"/>
              <a:gd name="T5" fmla="*/ T4 w 3540"/>
              <a:gd name="T6" fmla="+- 0 499 179"/>
              <a:gd name="T7" fmla="*/ 499 h 2920"/>
              <a:gd name="T8" fmla="+- 0 1535 539"/>
              <a:gd name="T9" fmla="*/ T8 w 3540"/>
              <a:gd name="T10" fmla="+- 0 339 179"/>
              <a:gd name="T11" fmla="*/ 339 h 2920"/>
              <a:gd name="T12" fmla="+- 0 2052 539"/>
              <a:gd name="T13" fmla="*/ T12 w 3540"/>
              <a:gd name="T14" fmla="+- 0 179 179"/>
              <a:gd name="T15" fmla="*/ 179 h 2920"/>
              <a:gd name="T16" fmla="+- 0 2065 539"/>
              <a:gd name="T17" fmla="*/ T16 w 3540"/>
              <a:gd name="T18" fmla="+- 0 279 179"/>
              <a:gd name="T19" fmla="*/ 279 h 2920"/>
              <a:gd name="T20" fmla="+- 0 1613 539"/>
              <a:gd name="T21" fmla="*/ T20 w 3540"/>
              <a:gd name="T22" fmla="+- 0 419 179"/>
              <a:gd name="T23" fmla="*/ 419 h 2920"/>
              <a:gd name="T24" fmla="+- 0 1248 539"/>
              <a:gd name="T25" fmla="*/ T24 w 3540"/>
              <a:gd name="T26" fmla="+- 0 599 179"/>
              <a:gd name="T27" fmla="*/ 599 h 2920"/>
              <a:gd name="T28" fmla="+- 0 1220 539"/>
              <a:gd name="T29" fmla="*/ T28 w 3540"/>
              <a:gd name="T30" fmla="+- 0 999 179"/>
              <a:gd name="T31" fmla="*/ 999 h 2920"/>
              <a:gd name="T32" fmla="+- 0 1129 539"/>
              <a:gd name="T33" fmla="*/ T32 w 3540"/>
              <a:gd name="T34" fmla="+- 0 1099 179"/>
              <a:gd name="T35" fmla="*/ 1099 h 2920"/>
              <a:gd name="T36" fmla="+- 0 2941 539"/>
              <a:gd name="T37" fmla="*/ T36 w 3540"/>
              <a:gd name="T38" fmla="+- 0 219 179"/>
              <a:gd name="T39" fmla="*/ 219 h 2920"/>
              <a:gd name="T40" fmla="+- 0 3975 539"/>
              <a:gd name="T41" fmla="*/ T40 w 3540"/>
              <a:gd name="T42" fmla="+- 0 2859 179"/>
              <a:gd name="T43" fmla="*/ 2859 h 2920"/>
              <a:gd name="T44" fmla="+- 0 3725 539"/>
              <a:gd name="T45" fmla="*/ T44 w 3540"/>
              <a:gd name="T46" fmla="+- 0 2559 179"/>
              <a:gd name="T47" fmla="*/ 2559 h 2920"/>
              <a:gd name="T48" fmla="+- 0 3171 539"/>
              <a:gd name="T49" fmla="*/ T48 w 3540"/>
              <a:gd name="T50" fmla="+- 0 2359 179"/>
              <a:gd name="T51" fmla="*/ 2359 h 2920"/>
              <a:gd name="T52" fmla="+- 0 2753 539"/>
              <a:gd name="T53" fmla="*/ T52 w 3540"/>
              <a:gd name="T54" fmla="+- 0 1959 179"/>
              <a:gd name="T55" fmla="*/ 1959 h 2920"/>
              <a:gd name="T56" fmla="+- 0 3147 539"/>
              <a:gd name="T57" fmla="*/ T56 w 3540"/>
              <a:gd name="T58" fmla="+- 0 1859 179"/>
              <a:gd name="T59" fmla="*/ 1859 h 2920"/>
              <a:gd name="T60" fmla="+- 0 3577 539"/>
              <a:gd name="T61" fmla="*/ T60 w 3540"/>
              <a:gd name="T62" fmla="+- 0 1659 179"/>
              <a:gd name="T63" fmla="*/ 1659 h 2920"/>
              <a:gd name="T64" fmla="+- 0 3701 539"/>
              <a:gd name="T65" fmla="*/ T64 w 3540"/>
              <a:gd name="T66" fmla="+- 0 1419 179"/>
              <a:gd name="T67" fmla="*/ 1419 h 2920"/>
              <a:gd name="T68" fmla="+- 0 3491 539"/>
              <a:gd name="T69" fmla="*/ T68 w 3540"/>
              <a:gd name="T70" fmla="+- 0 999 179"/>
              <a:gd name="T71" fmla="*/ 999 h 2920"/>
              <a:gd name="T72" fmla="+- 0 3363 539"/>
              <a:gd name="T73" fmla="*/ T72 w 3540"/>
              <a:gd name="T74" fmla="+- 0 659 179"/>
              <a:gd name="T75" fmla="*/ 659 h 2920"/>
              <a:gd name="T76" fmla="+- 0 3050 539"/>
              <a:gd name="T77" fmla="*/ T76 w 3540"/>
              <a:gd name="T78" fmla="+- 0 339 179"/>
              <a:gd name="T79" fmla="*/ 339 h 2920"/>
              <a:gd name="T80" fmla="+- 0 2753 539"/>
              <a:gd name="T81" fmla="*/ T80 w 3540"/>
              <a:gd name="T82" fmla="+- 0 239 179"/>
              <a:gd name="T83" fmla="*/ 239 h 2920"/>
              <a:gd name="T84" fmla="+- 0 3242 539"/>
              <a:gd name="T85" fmla="*/ T84 w 3540"/>
              <a:gd name="T86" fmla="+- 0 359 179"/>
              <a:gd name="T87" fmla="*/ 359 h 2920"/>
              <a:gd name="T88" fmla="+- 0 3504 539"/>
              <a:gd name="T89" fmla="*/ T88 w 3540"/>
              <a:gd name="T90" fmla="+- 0 719 179"/>
              <a:gd name="T91" fmla="*/ 719 h 2920"/>
              <a:gd name="T92" fmla="+- 0 3758 539"/>
              <a:gd name="T93" fmla="*/ T92 w 3540"/>
              <a:gd name="T94" fmla="+- 0 1319 179"/>
              <a:gd name="T95" fmla="*/ 1319 h 2920"/>
              <a:gd name="T96" fmla="+- 0 3829 539"/>
              <a:gd name="T97" fmla="*/ T96 w 3540"/>
              <a:gd name="T98" fmla="+- 0 1479 179"/>
              <a:gd name="T99" fmla="*/ 1479 h 2920"/>
              <a:gd name="T100" fmla="+- 0 3629 539"/>
              <a:gd name="T101" fmla="*/ T100 w 3540"/>
              <a:gd name="T102" fmla="+- 0 1739 179"/>
              <a:gd name="T103" fmla="*/ 1739 h 2920"/>
              <a:gd name="T104" fmla="+- 0 3106 539"/>
              <a:gd name="T105" fmla="*/ T104 w 3540"/>
              <a:gd name="T106" fmla="+- 0 1979 179"/>
              <a:gd name="T107" fmla="*/ 1979 h 2920"/>
              <a:gd name="T108" fmla="+- 0 3777 539"/>
              <a:gd name="T109" fmla="*/ T108 w 3540"/>
              <a:gd name="T110" fmla="+- 0 2459 179"/>
              <a:gd name="T111" fmla="*/ 2459 h 2920"/>
              <a:gd name="T112" fmla="+- 0 4056 539"/>
              <a:gd name="T113" fmla="*/ T112 w 3540"/>
              <a:gd name="T114" fmla="+- 0 2799 179"/>
              <a:gd name="T115" fmla="*/ 2799 h 2920"/>
              <a:gd name="T116" fmla="+- 0 2204 539"/>
              <a:gd name="T117" fmla="*/ T116 w 3540"/>
              <a:gd name="T118" fmla="+- 0 2139 179"/>
              <a:gd name="T119" fmla="*/ 2139 h 2920"/>
              <a:gd name="T120" fmla="+- 0 2276 539"/>
              <a:gd name="T121" fmla="*/ T120 w 3540"/>
              <a:gd name="T122" fmla="+- 0 1919 179"/>
              <a:gd name="T123" fmla="*/ 1919 h 2920"/>
              <a:gd name="T124" fmla="+- 0 2494 539"/>
              <a:gd name="T125" fmla="*/ T124 w 3540"/>
              <a:gd name="T126" fmla="+- 0 1539 179"/>
              <a:gd name="T127" fmla="*/ 1539 h 2920"/>
              <a:gd name="T128" fmla="+- 0 2591 539"/>
              <a:gd name="T129" fmla="*/ T128 w 3540"/>
              <a:gd name="T130" fmla="+- 0 1399 179"/>
              <a:gd name="T131" fmla="*/ 1399 h 2920"/>
              <a:gd name="T132" fmla="+- 0 2554 539"/>
              <a:gd name="T133" fmla="*/ T132 w 3540"/>
              <a:gd name="T134" fmla="+- 0 1039 179"/>
              <a:gd name="T135" fmla="*/ 1039 h 2920"/>
              <a:gd name="T136" fmla="+- 0 2504 539"/>
              <a:gd name="T137" fmla="*/ T136 w 3540"/>
              <a:gd name="T138" fmla="+- 0 719 179"/>
              <a:gd name="T139" fmla="*/ 719 h 2920"/>
              <a:gd name="T140" fmla="+- 0 2561 539"/>
              <a:gd name="T141" fmla="*/ T140 w 3540"/>
              <a:gd name="T142" fmla="+- 0 459 179"/>
              <a:gd name="T143" fmla="*/ 459 h 2920"/>
              <a:gd name="T144" fmla="+- 0 2180 539"/>
              <a:gd name="T145" fmla="*/ T144 w 3540"/>
              <a:gd name="T146" fmla="+- 0 259 179"/>
              <a:gd name="T147" fmla="*/ 259 h 2920"/>
              <a:gd name="T148" fmla="+- 0 2680 539"/>
              <a:gd name="T149" fmla="*/ T148 w 3540"/>
              <a:gd name="T150" fmla="+- 0 539 179"/>
              <a:gd name="T151" fmla="*/ 539 h 2920"/>
              <a:gd name="T152" fmla="+- 0 2666 539"/>
              <a:gd name="T153" fmla="*/ T152 w 3540"/>
              <a:gd name="T154" fmla="+- 0 999 179"/>
              <a:gd name="T155" fmla="*/ 999 h 2920"/>
              <a:gd name="T156" fmla="+- 0 2657 539"/>
              <a:gd name="T157" fmla="*/ T156 w 3540"/>
              <a:gd name="T158" fmla="+- 0 1479 179"/>
              <a:gd name="T159" fmla="*/ 1479 h 2920"/>
              <a:gd name="T160" fmla="+- 0 2467 539"/>
              <a:gd name="T161" fmla="*/ T160 w 3540"/>
              <a:gd name="T162" fmla="+- 0 1839 179"/>
              <a:gd name="T163" fmla="*/ 1839 h 2920"/>
              <a:gd name="T164" fmla="+- 0 2204 539"/>
              <a:gd name="T165" fmla="*/ T164 w 3540"/>
              <a:gd name="T166" fmla="+- 0 2139 179"/>
              <a:gd name="T167" fmla="*/ 2139 h 2920"/>
              <a:gd name="T168" fmla="+- 0 543 539"/>
              <a:gd name="T169" fmla="*/ T168 w 3540"/>
              <a:gd name="T170" fmla="+- 0 2839 179"/>
              <a:gd name="T171" fmla="*/ 2839 h 2920"/>
              <a:gd name="T172" fmla="+- 0 722 539"/>
              <a:gd name="T173" fmla="*/ T172 w 3540"/>
              <a:gd name="T174" fmla="+- 0 2499 179"/>
              <a:gd name="T175" fmla="*/ 2499 h 2920"/>
              <a:gd name="T176" fmla="+- 0 1303 539"/>
              <a:gd name="T177" fmla="*/ T176 w 3540"/>
              <a:gd name="T178" fmla="+- 0 2379 179"/>
              <a:gd name="T179" fmla="*/ 2379 h 2920"/>
              <a:gd name="T180" fmla="+- 0 1211 539"/>
              <a:gd name="T181" fmla="*/ T180 w 3540"/>
              <a:gd name="T182" fmla="+- 0 1859 179"/>
              <a:gd name="T183" fmla="*/ 1859 h 2920"/>
              <a:gd name="T184" fmla="+- 0 1053 539"/>
              <a:gd name="T185" fmla="*/ T184 w 3540"/>
              <a:gd name="T186" fmla="+- 0 1479 179"/>
              <a:gd name="T187" fmla="*/ 1479 h 2920"/>
              <a:gd name="T188" fmla="+- 0 1128 539"/>
              <a:gd name="T189" fmla="*/ T188 w 3540"/>
              <a:gd name="T190" fmla="+- 0 1379 179"/>
              <a:gd name="T191" fmla="*/ 1379 h 2920"/>
              <a:gd name="T192" fmla="+- 0 1183 539"/>
              <a:gd name="T193" fmla="*/ T192 w 3540"/>
              <a:gd name="T194" fmla="+- 0 1439 179"/>
              <a:gd name="T195" fmla="*/ 1439 h 2920"/>
              <a:gd name="T196" fmla="+- 0 1296 539"/>
              <a:gd name="T197" fmla="*/ T196 w 3540"/>
              <a:gd name="T198" fmla="+- 0 1799 179"/>
              <a:gd name="T199" fmla="*/ 1799 h 2920"/>
              <a:gd name="T200" fmla="+- 0 1624 539"/>
              <a:gd name="T201" fmla="*/ T200 w 3540"/>
              <a:gd name="T202" fmla="+- 0 2099 179"/>
              <a:gd name="T203" fmla="*/ 2099 h 2920"/>
              <a:gd name="T204" fmla="+- 0 1568 539"/>
              <a:gd name="T205" fmla="*/ T204 w 3540"/>
              <a:gd name="T206" fmla="+- 0 2179 179"/>
              <a:gd name="T207" fmla="*/ 2179 h 2920"/>
              <a:gd name="T208" fmla="+- 0 890 539"/>
              <a:gd name="T209" fmla="*/ T208 w 3540"/>
              <a:gd name="T210" fmla="+- 0 2519 179"/>
              <a:gd name="T211" fmla="*/ 2519 h 2920"/>
              <a:gd name="T212" fmla="+- 0 644 539"/>
              <a:gd name="T213" fmla="*/ T212 w 3540"/>
              <a:gd name="T214" fmla="+- 0 2839 179"/>
              <a:gd name="T215" fmla="*/ 2839 h 2920"/>
              <a:gd name="T216" fmla="+- 0 2783 539"/>
              <a:gd name="T217" fmla="*/ T216 w 3540"/>
              <a:gd name="T218" fmla="+- 0 1999 179"/>
              <a:gd name="T219" fmla="*/ 1999 h 2920"/>
              <a:gd name="T220" fmla="+- 0 3098 539"/>
              <a:gd name="T221" fmla="*/ T220 w 3540"/>
              <a:gd name="T222" fmla="+- 0 3079 179"/>
              <a:gd name="T223" fmla="*/ 3079 h 2920"/>
              <a:gd name="T224" fmla="+- 0 3002 539"/>
              <a:gd name="T225" fmla="*/ T224 w 3540"/>
              <a:gd name="T226" fmla="+- 0 2659 179"/>
              <a:gd name="T227" fmla="*/ 2659 h 2920"/>
              <a:gd name="T228" fmla="+- 0 2296 539"/>
              <a:gd name="T229" fmla="*/ T228 w 3540"/>
              <a:gd name="T230" fmla="+- 0 2479 179"/>
              <a:gd name="T231" fmla="*/ 2479 h 2920"/>
              <a:gd name="T232" fmla="+- 0 2651 539"/>
              <a:gd name="T233" fmla="*/ T232 w 3540"/>
              <a:gd name="T234" fmla="+- 0 2379 179"/>
              <a:gd name="T235" fmla="*/ 2379 h 2920"/>
              <a:gd name="T236" fmla="+- 0 3076 539"/>
              <a:gd name="T237" fmla="*/ T236 w 3540"/>
              <a:gd name="T238" fmla="+- 0 2599 179"/>
              <a:gd name="T239" fmla="*/ 2599 h 2920"/>
              <a:gd name="T240" fmla="+- 0 3192 539"/>
              <a:gd name="T241" fmla="*/ T240 w 3540"/>
              <a:gd name="T242" fmla="+- 0 3059 179"/>
              <a:gd name="T243" fmla="*/ 3059 h 2920"/>
              <a:gd name="T244" fmla="+- 0 2072 539"/>
              <a:gd name="T245" fmla="*/ T244 w 3540"/>
              <a:gd name="T246" fmla="+- 0 2179 179"/>
              <a:gd name="T247" fmla="*/ 2179 h 29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 ang="0">
                <a:pos x="T245" y="T247"/>
              </a:cxn>
            </a:cxnLst>
            <a:rect l="0" t="0" r="r" b="b"/>
            <a:pathLst>
              <a:path w="3540" h="2920">
                <a:moveTo>
                  <a:pt x="590" y="1180"/>
                </a:moveTo>
                <a:lnTo>
                  <a:pt x="492" y="1180"/>
                </a:lnTo>
                <a:lnTo>
                  <a:pt x="492" y="920"/>
                </a:lnTo>
                <a:lnTo>
                  <a:pt x="502" y="880"/>
                </a:lnTo>
                <a:lnTo>
                  <a:pt x="527" y="820"/>
                </a:lnTo>
                <a:lnTo>
                  <a:pt x="559" y="800"/>
                </a:lnTo>
                <a:lnTo>
                  <a:pt x="590" y="780"/>
                </a:lnTo>
                <a:lnTo>
                  <a:pt x="590" y="560"/>
                </a:lnTo>
                <a:lnTo>
                  <a:pt x="594" y="480"/>
                </a:lnTo>
                <a:lnTo>
                  <a:pt x="605" y="420"/>
                </a:lnTo>
                <a:lnTo>
                  <a:pt x="624" y="360"/>
                </a:lnTo>
                <a:lnTo>
                  <a:pt x="651" y="320"/>
                </a:lnTo>
                <a:lnTo>
                  <a:pt x="686" y="280"/>
                </a:lnTo>
                <a:lnTo>
                  <a:pt x="730" y="240"/>
                </a:lnTo>
                <a:lnTo>
                  <a:pt x="782" y="220"/>
                </a:lnTo>
                <a:lnTo>
                  <a:pt x="844" y="180"/>
                </a:lnTo>
                <a:lnTo>
                  <a:pt x="915" y="160"/>
                </a:lnTo>
                <a:lnTo>
                  <a:pt x="996" y="160"/>
                </a:lnTo>
                <a:lnTo>
                  <a:pt x="1087" y="140"/>
                </a:lnTo>
                <a:lnTo>
                  <a:pt x="1188" y="140"/>
                </a:lnTo>
                <a:lnTo>
                  <a:pt x="1274" y="80"/>
                </a:lnTo>
                <a:lnTo>
                  <a:pt x="1358" y="40"/>
                </a:lnTo>
                <a:lnTo>
                  <a:pt x="1438" y="20"/>
                </a:lnTo>
                <a:lnTo>
                  <a:pt x="1513" y="0"/>
                </a:lnTo>
                <a:lnTo>
                  <a:pt x="1731" y="0"/>
                </a:lnTo>
                <a:lnTo>
                  <a:pt x="1815" y="20"/>
                </a:lnTo>
                <a:lnTo>
                  <a:pt x="1893" y="40"/>
                </a:lnTo>
                <a:lnTo>
                  <a:pt x="1963" y="80"/>
                </a:lnTo>
                <a:lnTo>
                  <a:pt x="1587" y="80"/>
                </a:lnTo>
                <a:lnTo>
                  <a:pt x="1526" y="100"/>
                </a:lnTo>
                <a:lnTo>
                  <a:pt x="1459" y="120"/>
                </a:lnTo>
                <a:lnTo>
                  <a:pt x="1387" y="140"/>
                </a:lnTo>
                <a:lnTo>
                  <a:pt x="1311" y="180"/>
                </a:lnTo>
                <a:lnTo>
                  <a:pt x="1233" y="220"/>
                </a:lnTo>
                <a:lnTo>
                  <a:pt x="1225" y="240"/>
                </a:lnTo>
                <a:lnTo>
                  <a:pt x="1074" y="240"/>
                </a:lnTo>
                <a:lnTo>
                  <a:pt x="967" y="260"/>
                </a:lnTo>
                <a:lnTo>
                  <a:pt x="882" y="280"/>
                </a:lnTo>
                <a:lnTo>
                  <a:pt x="816" y="300"/>
                </a:lnTo>
                <a:lnTo>
                  <a:pt x="767" y="340"/>
                </a:lnTo>
                <a:lnTo>
                  <a:pt x="732" y="380"/>
                </a:lnTo>
                <a:lnTo>
                  <a:pt x="709" y="420"/>
                </a:lnTo>
                <a:lnTo>
                  <a:pt x="696" y="460"/>
                </a:lnTo>
                <a:lnTo>
                  <a:pt x="690" y="500"/>
                </a:lnTo>
                <a:lnTo>
                  <a:pt x="688" y="560"/>
                </a:lnTo>
                <a:lnTo>
                  <a:pt x="688" y="800"/>
                </a:lnTo>
                <a:lnTo>
                  <a:pt x="686" y="820"/>
                </a:lnTo>
                <a:lnTo>
                  <a:pt x="681" y="820"/>
                </a:lnTo>
                <a:lnTo>
                  <a:pt x="673" y="840"/>
                </a:lnTo>
                <a:lnTo>
                  <a:pt x="663" y="840"/>
                </a:lnTo>
                <a:lnTo>
                  <a:pt x="638" y="860"/>
                </a:lnTo>
                <a:lnTo>
                  <a:pt x="615" y="880"/>
                </a:lnTo>
                <a:lnTo>
                  <a:pt x="597" y="900"/>
                </a:lnTo>
                <a:lnTo>
                  <a:pt x="590" y="920"/>
                </a:lnTo>
                <a:lnTo>
                  <a:pt x="590" y="1180"/>
                </a:lnTo>
                <a:close/>
                <a:moveTo>
                  <a:pt x="2402" y="40"/>
                </a:moveTo>
                <a:lnTo>
                  <a:pt x="2228" y="40"/>
                </a:lnTo>
                <a:lnTo>
                  <a:pt x="2244" y="20"/>
                </a:lnTo>
                <a:lnTo>
                  <a:pt x="2334" y="20"/>
                </a:lnTo>
                <a:lnTo>
                  <a:pt x="2402" y="40"/>
                </a:lnTo>
                <a:close/>
                <a:moveTo>
                  <a:pt x="3510" y="2800"/>
                </a:moveTo>
                <a:lnTo>
                  <a:pt x="3472" y="2800"/>
                </a:lnTo>
                <a:lnTo>
                  <a:pt x="3456" y="2780"/>
                </a:lnTo>
                <a:lnTo>
                  <a:pt x="3446" y="2760"/>
                </a:lnTo>
                <a:lnTo>
                  <a:pt x="3442" y="2740"/>
                </a:lnTo>
                <a:lnTo>
                  <a:pt x="3436" y="2680"/>
                </a:lnTo>
                <a:lnTo>
                  <a:pt x="3417" y="2620"/>
                </a:lnTo>
                <a:lnTo>
                  <a:pt x="3388" y="2580"/>
                </a:lnTo>
                <a:lnTo>
                  <a:pt x="3349" y="2520"/>
                </a:lnTo>
                <a:lnTo>
                  <a:pt x="3301" y="2460"/>
                </a:lnTo>
                <a:lnTo>
                  <a:pt x="3247" y="2420"/>
                </a:lnTo>
                <a:lnTo>
                  <a:pt x="3186" y="2380"/>
                </a:lnTo>
                <a:lnTo>
                  <a:pt x="3121" y="2340"/>
                </a:lnTo>
                <a:lnTo>
                  <a:pt x="3052" y="2300"/>
                </a:lnTo>
                <a:lnTo>
                  <a:pt x="2981" y="2260"/>
                </a:lnTo>
                <a:lnTo>
                  <a:pt x="2765" y="2200"/>
                </a:lnTo>
                <a:lnTo>
                  <a:pt x="2696" y="2200"/>
                </a:lnTo>
                <a:lnTo>
                  <a:pt x="2632" y="2180"/>
                </a:lnTo>
                <a:lnTo>
                  <a:pt x="2603" y="2180"/>
                </a:lnTo>
                <a:lnTo>
                  <a:pt x="2592" y="2160"/>
                </a:lnTo>
                <a:lnTo>
                  <a:pt x="2585" y="2160"/>
                </a:lnTo>
                <a:lnTo>
                  <a:pt x="2469" y="1800"/>
                </a:lnTo>
                <a:lnTo>
                  <a:pt x="2218" y="1800"/>
                </a:lnTo>
                <a:lnTo>
                  <a:pt x="2214" y="1780"/>
                </a:lnTo>
                <a:lnTo>
                  <a:pt x="2218" y="1760"/>
                </a:lnTo>
                <a:lnTo>
                  <a:pt x="2228" y="1740"/>
                </a:lnTo>
                <a:lnTo>
                  <a:pt x="2244" y="1720"/>
                </a:lnTo>
                <a:lnTo>
                  <a:pt x="2389" y="1720"/>
                </a:lnTo>
                <a:lnTo>
                  <a:pt x="2504" y="1700"/>
                </a:lnTo>
                <a:lnTo>
                  <a:pt x="2608" y="1680"/>
                </a:lnTo>
                <a:lnTo>
                  <a:pt x="2703" y="1660"/>
                </a:lnTo>
                <a:lnTo>
                  <a:pt x="2787" y="1620"/>
                </a:lnTo>
                <a:lnTo>
                  <a:pt x="2863" y="1600"/>
                </a:lnTo>
                <a:lnTo>
                  <a:pt x="2929" y="1560"/>
                </a:lnTo>
                <a:lnTo>
                  <a:pt x="2988" y="1520"/>
                </a:lnTo>
                <a:lnTo>
                  <a:pt x="3038" y="1480"/>
                </a:lnTo>
                <a:lnTo>
                  <a:pt x="3081" y="1420"/>
                </a:lnTo>
                <a:lnTo>
                  <a:pt x="3118" y="1380"/>
                </a:lnTo>
                <a:lnTo>
                  <a:pt x="3147" y="1360"/>
                </a:lnTo>
                <a:lnTo>
                  <a:pt x="3171" y="1320"/>
                </a:lnTo>
                <a:lnTo>
                  <a:pt x="3189" y="1280"/>
                </a:lnTo>
                <a:lnTo>
                  <a:pt x="3162" y="1240"/>
                </a:lnTo>
                <a:lnTo>
                  <a:pt x="3126" y="1180"/>
                </a:lnTo>
                <a:lnTo>
                  <a:pt x="3084" y="1100"/>
                </a:lnTo>
                <a:lnTo>
                  <a:pt x="3042" y="1020"/>
                </a:lnTo>
                <a:lnTo>
                  <a:pt x="3003" y="940"/>
                </a:lnTo>
                <a:lnTo>
                  <a:pt x="2972" y="860"/>
                </a:lnTo>
                <a:lnTo>
                  <a:pt x="2952" y="820"/>
                </a:lnTo>
                <a:lnTo>
                  <a:pt x="2940" y="760"/>
                </a:lnTo>
                <a:lnTo>
                  <a:pt x="2926" y="720"/>
                </a:lnTo>
                <a:lnTo>
                  <a:pt x="2907" y="660"/>
                </a:lnTo>
                <a:lnTo>
                  <a:pt x="2884" y="600"/>
                </a:lnTo>
                <a:lnTo>
                  <a:pt x="2856" y="540"/>
                </a:lnTo>
                <a:lnTo>
                  <a:pt x="2824" y="480"/>
                </a:lnTo>
                <a:lnTo>
                  <a:pt x="2787" y="420"/>
                </a:lnTo>
                <a:lnTo>
                  <a:pt x="2744" y="360"/>
                </a:lnTo>
                <a:lnTo>
                  <a:pt x="2696" y="300"/>
                </a:lnTo>
                <a:lnTo>
                  <a:pt x="2641" y="260"/>
                </a:lnTo>
                <a:lnTo>
                  <a:pt x="2580" y="200"/>
                </a:lnTo>
                <a:lnTo>
                  <a:pt x="2511" y="160"/>
                </a:lnTo>
                <a:lnTo>
                  <a:pt x="2436" y="140"/>
                </a:lnTo>
                <a:lnTo>
                  <a:pt x="2354" y="120"/>
                </a:lnTo>
                <a:lnTo>
                  <a:pt x="2244" y="120"/>
                </a:lnTo>
                <a:lnTo>
                  <a:pt x="2228" y="100"/>
                </a:lnTo>
                <a:lnTo>
                  <a:pt x="2218" y="80"/>
                </a:lnTo>
                <a:lnTo>
                  <a:pt x="2214" y="60"/>
                </a:lnTo>
                <a:lnTo>
                  <a:pt x="2218" y="40"/>
                </a:lnTo>
                <a:lnTo>
                  <a:pt x="2467" y="40"/>
                </a:lnTo>
                <a:lnTo>
                  <a:pt x="2531" y="80"/>
                </a:lnTo>
                <a:lnTo>
                  <a:pt x="2591" y="100"/>
                </a:lnTo>
                <a:lnTo>
                  <a:pt x="2649" y="140"/>
                </a:lnTo>
                <a:lnTo>
                  <a:pt x="2703" y="180"/>
                </a:lnTo>
                <a:lnTo>
                  <a:pt x="2755" y="220"/>
                </a:lnTo>
                <a:lnTo>
                  <a:pt x="2804" y="280"/>
                </a:lnTo>
                <a:lnTo>
                  <a:pt x="2849" y="340"/>
                </a:lnTo>
                <a:lnTo>
                  <a:pt x="2891" y="400"/>
                </a:lnTo>
                <a:lnTo>
                  <a:pt x="2930" y="460"/>
                </a:lnTo>
                <a:lnTo>
                  <a:pt x="2965" y="540"/>
                </a:lnTo>
                <a:lnTo>
                  <a:pt x="2996" y="620"/>
                </a:lnTo>
                <a:lnTo>
                  <a:pt x="3024" y="700"/>
                </a:lnTo>
                <a:lnTo>
                  <a:pt x="3066" y="840"/>
                </a:lnTo>
                <a:lnTo>
                  <a:pt x="3096" y="900"/>
                </a:lnTo>
                <a:lnTo>
                  <a:pt x="3134" y="980"/>
                </a:lnTo>
                <a:lnTo>
                  <a:pt x="3219" y="1140"/>
                </a:lnTo>
                <a:lnTo>
                  <a:pt x="3257" y="1200"/>
                </a:lnTo>
                <a:lnTo>
                  <a:pt x="3288" y="1260"/>
                </a:lnTo>
                <a:lnTo>
                  <a:pt x="3293" y="1280"/>
                </a:lnTo>
                <a:lnTo>
                  <a:pt x="3295" y="1280"/>
                </a:lnTo>
                <a:lnTo>
                  <a:pt x="3294" y="1300"/>
                </a:lnTo>
                <a:lnTo>
                  <a:pt x="3290" y="1300"/>
                </a:lnTo>
                <a:lnTo>
                  <a:pt x="3274" y="1340"/>
                </a:lnTo>
                <a:lnTo>
                  <a:pt x="3252" y="1380"/>
                </a:lnTo>
                <a:lnTo>
                  <a:pt x="3223" y="1420"/>
                </a:lnTo>
                <a:lnTo>
                  <a:pt x="3187" y="1460"/>
                </a:lnTo>
                <a:lnTo>
                  <a:pt x="3143" y="1500"/>
                </a:lnTo>
                <a:lnTo>
                  <a:pt x="3090" y="1560"/>
                </a:lnTo>
                <a:lnTo>
                  <a:pt x="3029" y="1600"/>
                </a:lnTo>
                <a:lnTo>
                  <a:pt x="2958" y="1640"/>
                </a:lnTo>
                <a:lnTo>
                  <a:pt x="2876" y="1700"/>
                </a:lnTo>
                <a:lnTo>
                  <a:pt x="2785" y="1740"/>
                </a:lnTo>
                <a:lnTo>
                  <a:pt x="2682" y="1760"/>
                </a:lnTo>
                <a:lnTo>
                  <a:pt x="2567" y="1800"/>
                </a:lnTo>
                <a:lnTo>
                  <a:pt x="2667" y="2100"/>
                </a:lnTo>
                <a:lnTo>
                  <a:pt x="2807" y="2100"/>
                </a:lnTo>
                <a:lnTo>
                  <a:pt x="2954" y="2140"/>
                </a:lnTo>
                <a:lnTo>
                  <a:pt x="3100" y="2220"/>
                </a:lnTo>
                <a:lnTo>
                  <a:pt x="3171" y="2240"/>
                </a:lnTo>
                <a:lnTo>
                  <a:pt x="3238" y="2280"/>
                </a:lnTo>
                <a:lnTo>
                  <a:pt x="3301" y="2340"/>
                </a:lnTo>
                <a:lnTo>
                  <a:pt x="3358" y="2380"/>
                </a:lnTo>
                <a:lnTo>
                  <a:pt x="3410" y="2440"/>
                </a:lnTo>
                <a:lnTo>
                  <a:pt x="3454" y="2500"/>
                </a:lnTo>
                <a:lnTo>
                  <a:pt x="3490" y="2560"/>
                </a:lnTo>
                <a:lnTo>
                  <a:pt x="3517" y="2620"/>
                </a:lnTo>
                <a:lnTo>
                  <a:pt x="3534" y="2680"/>
                </a:lnTo>
                <a:lnTo>
                  <a:pt x="3540" y="2740"/>
                </a:lnTo>
                <a:lnTo>
                  <a:pt x="3536" y="2760"/>
                </a:lnTo>
                <a:lnTo>
                  <a:pt x="3526" y="2780"/>
                </a:lnTo>
                <a:lnTo>
                  <a:pt x="3510" y="2800"/>
                </a:lnTo>
                <a:close/>
                <a:moveTo>
                  <a:pt x="1665" y="1960"/>
                </a:moveTo>
                <a:lnTo>
                  <a:pt x="1348" y="1960"/>
                </a:lnTo>
                <a:lnTo>
                  <a:pt x="1484" y="1920"/>
                </a:lnTo>
                <a:lnTo>
                  <a:pt x="1551" y="1880"/>
                </a:lnTo>
                <a:lnTo>
                  <a:pt x="1617" y="1840"/>
                </a:lnTo>
                <a:lnTo>
                  <a:pt x="1679" y="1800"/>
                </a:lnTo>
                <a:lnTo>
                  <a:pt x="1737" y="1740"/>
                </a:lnTo>
                <a:lnTo>
                  <a:pt x="1791" y="1680"/>
                </a:lnTo>
                <a:lnTo>
                  <a:pt x="1839" y="1620"/>
                </a:lnTo>
                <a:lnTo>
                  <a:pt x="1880" y="1560"/>
                </a:lnTo>
                <a:lnTo>
                  <a:pt x="1914" y="1500"/>
                </a:lnTo>
                <a:lnTo>
                  <a:pt x="1939" y="1420"/>
                </a:lnTo>
                <a:lnTo>
                  <a:pt x="1955" y="1360"/>
                </a:lnTo>
                <a:lnTo>
                  <a:pt x="1960" y="1280"/>
                </a:lnTo>
                <a:lnTo>
                  <a:pt x="1964" y="1260"/>
                </a:lnTo>
                <a:lnTo>
                  <a:pt x="1974" y="1260"/>
                </a:lnTo>
                <a:lnTo>
                  <a:pt x="1989" y="1240"/>
                </a:lnTo>
                <a:lnTo>
                  <a:pt x="2035" y="1240"/>
                </a:lnTo>
                <a:lnTo>
                  <a:pt x="2052" y="1220"/>
                </a:lnTo>
                <a:lnTo>
                  <a:pt x="2061" y="1200"/>
                </a:lnTo>
                <a:lnTo>
                  <a:pt x="2064" y="1160"/>
                </a:lnTo>
                <a:lnTo>
                  <a:pt x="2064" y="920"/>
                </a:lnTo>
                <a:lnTo>
                  <a:pt x="2057" y="900"/>
                </a:lnTo>
                <a:lnTo>
                  <a:pt x="2039" y="880"/>
                </a:lnTo>
                <a:lnTo>
                  <a:pt x="2015" y="860"/>
                </a:lnTo>
                <a:lnTo>
                  <a:pt x="1990" y="840"/>
                </a:lnTo>
                <a:lnTo>
                  <a:pt x="1980" y="840"/>
                </a:lnTo>
                <a:lnTo>
                  <a:pt x="1972" y="820"/>
                </a:lnTo>
                <a:lnTo>
                  <a:pt x="1967" y="820"/>
                </a:lnTo>
                <a:lnTo>
                  <a:pt x="1965" y="800"/>
                </a:lnTo>
                <a:lnTo>
                  <a:pt x="1965" y="540"/>
                </a:lnTo>
                <a:lnTo>
                  <a:pt x="1969" y="540"/>
                </a:lnTo>
                <a:lnTo>
                  <a:pt x="1976" y="520"/>
                </a:lnTo>
                <a:lnTo>
                  <a:pt x="2018" y="460"/>
                </a:lnTo>
                <a:lnTo>
                  <a:pt x="2039" y="400"/>
                </a:lnTo>
                <a:lnTo>
                  <a:pt x="2041" y="340"/>
                </a:lnTo>
                <a:lnTo>
                  <a:pt x="2022" y="280"/>
                </a:lnTo>
                <a:lnTo>
                  <a:pt x="1987" y="220"/>
                </a:lnTo>
                <a:lnTo>
                  <a:pt x="1938" y="180"/>
                </a:lnTo>
                <a:lnTo>
                  <a:pt x="1876" y="140"/>
                </a:lnTo>
                <a:lnTo>
                  <a:pt x="1805" y="120"/>
                </a:lnTo>
                <a:lnTo>
                  <a:pt x="1726" y="100"/>
                </a:lnTo>
                <a:lnTo>
                  <a:pt x="1641" y="80"/>
                </a:lnTo>
                <a:lnTo>
                  <a:pt x="1963" y="80"/>
                </a:lnTo>
                <a:lnTo>
                  <a:pt x="2024" y="120"/>
                </a:lnTo>
                <a:lnTo>
                  <a:pt x="2073" y="180"/>
                </a:lnTo>
                <a:lnTo>
                  <a:pt x="2111" y="240"/>
                </a:lnTo>
                <a:lnTo>
                  <a:pt x="2134" y="300"/>
                </a:lnTo>
                <a:lnTo>
                  <a:pt x="2141" y="360"/>
                </a:lnTo>
                <a:lnTo>
                  <a:pt x="2131" y="440"/>
                </a:lnTo>
                <a:lnTo>
                  <a:pt x="2106" y="500"/>
                </a:lnTo>
                <a:lnTo>
                  <a:pt x="2064" y="580"/>
                </a:lnTo>
                <a:lnTo>
                  <a:pt x="2064" y="780"/>
                </a:lnTo>
                <a:lnTo>
                  <a:pt x="2095" y="800"/>
                </a:lnTo>
                <a:lnTo>
                  <a:pt x="2127" y="820"/>
                </a:lnTo>
                <a:lnTo>
                  <a:pt x="2152" y="880"/>
                </a:lnTo>
                <a:lnTo>
                  <a:pt x="2162" y="920"/>
                </a:lnTo>
                <a:lnTo>
                  <a:pt x="2162" y="1160"/>
                </a:lnTo>
                <a:lnTo>
                  <a:pt x="2160" y="1200"/>
                </a:lnTo>
                <a:lnTo>
                  <a:pt x="2149" y="1240"/>
                </a:lnTo>
                <a:lnTo>
                  <a:pt x="2118" y="1300"/>
                </a:lnTo>
                <a:lnTo>
                  <a:pt x="2057" y="1320"/>
                </a:lnTo>
                <a:lnTo>
                  <a:pt x="2047" y="1400"/>
                </a:lnTo>
                <a:lnTo>
                  <a:pt x="2028" y="1460"/>
                </a:lnTo>
                <a:lnTo>
                  <a:pt x="2002" y="1540"/>
                </a:lnTo>
                <a:lnTo>
                  <a:pt x="1968" y="1600"/>
                </a:lnTo>
                <a:lnTo>
                  <a:pt x="1928" y="1660"/>
                </a:lnTo>
                <a:lnTo>
                  <a:pt x="1882" y="1720"/>
                </a:lnTo>
                <a:lnTo>
                  <a:pt x="1831" y="1780"/>
                </a:lnTo>
                <a:lnTo>
                  <a:pt x="1775" y="1840"/>
                </a:lnTo>
                <a:lnTo>
                  <a:pt x="1716" y="1900"/>
                </a:lnTo>
                <a:lnTo>
                  <a:pt x="1653" y="1940"/>
                </a:lnTo>
                <a:lnTo>
                  <a:pt x="1665" y="1960"/>
                </a:lnTo>
                <a:close/>
                <a:moveTo>
                  <a:pt x="84" y="2920"/>
                </a:moveTo>
                <a:lnTo>
                  <a:pt x="15" y="2920"/>
                </a:lnTo>
                <a:lnTo>
                  <a:pt x="4" y="2900"/>
                </a:lnTo>
                <a:lnTo>
                  <a:pt x="0" y="2880"/>
                </a:lnTo>
                <a:lnTo>
                  <a:pt x="0" y="2740"/>
                </a:lnTo>
                <a:lnTo>
                  <a:pt x="4" y="2660"/>
                </a:lnTo>
                <a:lnTo>
                  <a:pt x="16" y="2600"/>
                </a:lnTo>
                <a:lnTo>
                  <a:pt x="35" y="2540"/>
                </a:lnTo>
                <a:lnTo>
                  <a:pt x="61" y="2460"/>
                </a:lnTo>
                <a:lnTo>
                  <a:pt x="95" y="2420"/>
                </a:lnTo>
                <a:lnTo>
                  <a:pt x="136" y="2360"/>
                </a:lnTo>
                <a:lnTo>
                  <a:pt x="183" y="2320"/>
                </a:lnTo>
                <a:lnTo>
                  <a:pt x="238" y="2280"/>
                </a:lnTo>
                <a:lnTo>
                  <a:pt x="298" y="2260"/>
                </a:lnTo>
                <a:lnTo>
                  <a:pt x="366" y="2240"/>
                </a:lnTo>
                <a:lnTo>
                  <a:pt x="439" y="2220"/>
                </a:lnTo>
                <a:lnTo>
                  <a:pt x="519" y="2200"/>
                </a:lnTo>
                <a:lnTo>
                  <a:pt x="764" y="2200"/>
                </a:lnTo>
                <a:lnTo>
                  <a:pt x="943" y="1960"/>
                </a:lnTo>
                <a:lnTo>
                  <a:pt x="881" y="1900"/>
                </a:lnTo>
                <a:lnTo>
                  <a:pt x="822" y="1860"/>
                </a:lnTo>
                <a:lnTo>
                  <a:pt x="767" y="1800"/>
                </a:lnTo>
                <a:lnTo>
                  <a:pt x="717" y="1740"/>
                </a:lnTo>
                <a:lnTo>
                  <a:pt x="672" y="1680"/>
                </a:lnTo>
                <a:lnTo>
                  <a:pt x="633" y="1600"/>
                </a:lnTo>
                <a:lnTo>
                  <a:pt x="601" y="1540"/>
                </a:lnTo>
                <a:lnTo>
                  <a:pt x="575" y="1460"/>
                </a:lnTo>
                <a:lnTo>
                  <a:pt x="558" y="1400"/>
                </a:lnTo>
                <a:lnTo>
                  <a:pt x="549" y="1320"/>
                </a:lnTo>
                <a:lnTo>
                  <a:pt x="514" y="1300"/>
                </a:lnTo>
                <a:lnTo>
                  <a:pt x="496" y="1260"/>
                </a:lnTo>
                <a:lnTo>
                  <a:pt x="491" y="1220"/>
                </a:lnTo>
                <a:lnTo>
                  <a:pt x="491" y="1200"/>
                </a:lnTo>
                <a:lnTo>
                  <a:pt x="491" y="1180"/>
                </a:lnTo>
                <a:lnTo>
                  <a:pt x="589" y="1180"/>
                </a:lnTo>
                <a:lnTo>
                  <a:pt x="589" y="1200"/>
                </a:lnTo>
                <a:lnTo>
                  <a:pt x="588" y="1220"/>
                </a:lnTo>
                <a:lnTo>
                  <a:pt x="590" y="1240"/>
                </a:lnTo>
                <a:lnTo>
                  <a:pt x="624" y="1240"/>
                </a:lnTo>
                <a:lnTo>
                  <a:pt x="636" y="1260"/>
                </a:lnTo>
                <a:lnTo>
                  <a:pt x="644" y="1260"/>
                </a:lnTo>
                <a:lnTo>
                  <a:pt x="646" y="1280"/>
                </a:lnTo>
                <a:lnTo>
                  <a:pt x="651" y="1360"/>
                </a:lnTo>
                <a:lnTo>
                  <a:pt x="666" y="1420"/>
                </a:lnTo>
                <a:lnTo>
                  <a:pt x="688" y="1500"/>
                </a:lnTo>
                <a:lnTo>
                  <a:pt x="719" y="1560"/>
                </a:lnTo>
                <a:lnTo>
                  <a:pt x="757" y="1620"/>
                </a:lnTo>
                <a:lnTo>
                  <a:pt x="801" y="1700"/>
                </a:lnTo>
                <a:lnTo>
                  <a:pt x="850" y="1740"/>
                </a:lnTo>
                <a:lnTo>
                  <a:pt x="904" y="1800"/>
                </a:lnTo>
                <a:lnTo>
                  <a:pt x="962" y="1840"/>
                </a:lnTo>
                <a:lnTo>
                  <a:pt x="1022" y="1880"/>
                </a:lnTo>
                <a:lnTo>
                  <a:pt x="1085" y="1920"/>
                </a:lnTo>
                <a:lnTo>
                  <a:pt x="1215" y="1960"/>
                </a:lnTo>
                <a:lnTo>
                  <a:pt x="1665" y="1960"/>
                </a:lnTo>
                <a:lnTo>
                  <a:pt x="1677" y="1980"/>
                </a:lnTo>
                <a:lnTo>
                  <a:pt x="1569" y="1980"/>
                </a:lnTo>
                <a:lnTo>
                  <a:pt x="1533" y="2000"/>
                </a:lnTo>
                <a:lnTo>
                  <a:pt x="1029" y="2000"/>
                </a:lnTo>
                <a:lnTo>
                  <a:pt x="829" y="2280"/>
                </a:lnTo>
                <a:lnTo>
                  <a:pt x="821" y="2280"/>
                </a:lnTo>
                <a:lnTo>
                  <a:pt x="811" y="2300"/>
                </a:lnTo>
                <a:lnTo>
                  <a:pt x="476" y="2300"/>
                </a:lnTo>
                <a:lnTo>
                  <a:pt x="412" y="2320"/>
                </a:lnTo>
                <a:lnTo>
                  <a:pt x="351" y="2340"/>
                </a:lnTo>
                <a:lnTo>
                  <a:pt x="292" y="2360"/>
                </a:lnTo>
                <a:lnTo>
                  <a:pt x="239" y="2400"/>
                </a:lnTo>
                <a:lnTo>
                  <a:pt x="192" y="2440"/>
                </a:lnTo>
                <a:lnTo>
                  <a:pt x="153" y="2500"/>
                </a:lnTo>
                <a:lnTo>
                  <a:pt x="124" y="2580"/>
                </a:lnTo>
                <a:lnTo>
                  <a:pt x="105" y="2660"/>
                </a:lnTo>
                <a:lnTo>
                  <a:pt x="99" y="2740"/>
                </a:lnTo>
                <a:lnTo>
                  <a:pt x="99" y="2880"/>
                </a:lnTo>
                <a:lnTo>
                  <a:pt x="95" y="2900"/>
                </a:lnTo>
                <a:lnTo>
                  <a:pt x="84" y="2920"/>
                </a:lnTo>
                <a:close/>
                <a:moveTo>
                  <a:pt x="2420" y="1820"/>
                </a:moveTo>
                <a:lnTo>
                  <a:pt x="2244" y="1820"/>
                </a:lnTo>
                <a:lnTo>
                  <a:pt x="2228" y="1800"/>
                </a:lnTo>
                <a:lnTo>
                  <a:pt x="2469" y="1800"/>
                </a:lnTo>
                <a:lnTo>
                  <a:pt x="2420" y="1820"/>
                </a:lnTo>
                <a:close/>
                <a:moveTo>
                  <a:pt x="2639" y="2920"/>
                </a:moveTo>
                <a:lnTo>
                  <a:pt x="2569" y="2920"/>
                </a:lnTo>
                <a:lnTo>
                  <a:pt x="2559" y="2900"/>
                </a:lnTo>
                <a:lnTo>
                  <a:pt x="2555" y="2880"/>
                </a:lnTo>
                <a:lnTo>
                  <a:pt x="2555" y="2740"/>
                </a:lnTo>
                <a:lnTo>
                  <a:pt x="2549" y="2660"/>
                </a:lnTo>
                <a:lnTo>
                  <a:pt x="2530" y="2600"/>
                </a:lnTo>
                <a:lnTo>
                  <a:pt x="2501" y="2540"/>
                </a:lnTo>
                <a:lnTo>
                  <a:pt x="2463" y="2480"/>
                </a:lnTo>
                <a:lnTo>
                  <a:pt x="2416" y="2440"/>
                </a:lnTo>
                <a:lnTo>
                  <a:pt x="2362" y="2400"/>
                </a:lnTo>
                <a:lnTo>
                  <a:pt x="2303" y="2360"/>
                </a:lnTo>
                <a:lnTo>
                  <a:pt x="2239" y="2340"/>
                </a:lnTo>
                <a:lnTo>
                  <a:pt x="2104" y="2300"/>
                </a:lnTo>
                <a:lnTo>
                  <a:pt x="1757" y="2300"/>
                </a:lnTo>
                <a:lnTo>
                  <a:pt x="1747" y="2280"/>
                </a:lnTo>
                <a:lnTo>
                  <a:pt x="1740" y="2280"/>
                </a:lnTo>
                <a:lnTo>
                  <a:pt x="1569" y="1980"/>
                </a:lnTo>
                <a:lnTo>
                  <a:pt x="1677" y="1980"/>
                </a:lnTo>
                <a:lnTo>
                  <a:pt x="1810" y="2200"/>
                </a:lnTo>
                <a:lnTo>
                  <a:pt x="2112" y="2200"/>
                </a:lnTo>
                <a:lnTo>
                  <a:pt x="2252" y="2240"/>
                </a:lnTo>
                <a:lnTo>
                  <a:pt x="2318" y="2260"/>
                </a:lnTo>
                <a:lnTo>
                  <a:pt x="2380" y="2300"/>
                </a:lnTo>
                <a:lnTo>
                  <a:pt x="2438" y="2340"/>
                </a:lnTo>
                <a:lnTo>
                  <a:pt x="2490" y="2380"/>
                </a:lnTo>
                <a:lnTo>
                  <a:pt x="2537" y="2420"/>
                </a:lnTo>
                <a:lnTo>
                  <a:pt x="2577" y="2480"/>
                </a:lnTo>
                <a:lnTo>
                  <a:pt x="2609" y="2540"/>
                </a:lnTo>
                <a:lnTo>
                  <a:pt x="2633" y="2600"/>
                </a:lnTo>
                <a:lnTo>
                  <a:pt x="2648" y="2660"/>
                </a:lnTo>
                <a:lnTo>
                  <a:pt x="2653" y="2740"/>
                </a:lnTo>
                <a:lnTo>
                  <a:pt x="2653" y="2880"/>
                </a:lnTo>
                <a:lnTo>
                  <a:pt x="2649" y="2900"/>
                </a:lnTo>
                <a:lnTo>
                  <a:pt x="2639" y="2920"/>
                </a:lnTo>
                <a:close/>
                <a:moveTo>
                  <a:pt x="1353" y="2060"/>
                </a:moveTo>
                <a:lnTo>
                  <a:pt x="1217" y="2060"/>
                </a:lnTo>
                <a:lnTo>
                  <a:pt x="1029" y="2000"/>
                </a:lnTo>
                <a:lnTo>
                  <a:pt x="1533" y="2000"/>
                </a:lnTo>
                <a:lnTo>
                  <a:pt x="1498" y="2020"/>
                </a:lnTo>
                <a:lnTo>
                  <a:pt x="1353" y="2060"/>
                </a:lnTo>
                <a:close/>
              </a:path>
            </a:pathLst>
          </a:custGeom>
          <a:solidFill>
            <a:srgbClr val="D0011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10" name="TextBox 9">
            <a:extLst>
              <a:ext uri="{FF2B5EF4-FFF2-40B4-BE49-F238E27FC236}">
                <a16:creationId xmlns:a16="http://schemas.microsoft.com/office/drawing/2014/main" id="{A5984930-2DD4-DB90-7199-F666DB7C0473}"/>
              </a:ext>
            </a:extLst>
          </p:cNvPr>
          <p:cNvSpPr txBox="1"/>
          <p:nvPr/>
        </p:nvSpPr>
        <p:spPr>
          <a:xfrm>
            <a:off x="6729531" y="4107776"/>
            <a:ext cx="2322191" cy="830997"/>
          </a:xfrm>
          <a:prstGeom prst="rect">
            <a:avLst/>
          </a:prstGeom>
          <a:noFill/>
        </p:spPr>
        <p:txBody>
          <a:bodyPr wrap="square" rtlCol="0">
            <a:spAutoFit/>
          </a:bodyPr>
          <a:lstStyle/>
          <a:p>
            <a:pPr algn="ctr"/>
            <a:r>
              <a:rPr lang="en-GB" sz="2400" b="1"/>
              <a:t>RC</a:t>
            </a:r>
          </a:p>
          <a:p>
            <a:pPr algn="ctr"/>
            <a:r>
              <a:rPr lang="en-GB" sz="2400" b="1"/>
              <a:t> Applicants</a:t>
            </a:r>
          </a:p>
        </p:txBody>
      </p:sp>
      <p:sp>
        <p:nvSpPr>
          <p:cNvPr id="11" name="Freeform: Shape 10">
            <a:extLst>
              <a:ext uri="{FF2B5EF4-FFF2-40B4-BE49-F238E27FC236}">
                <a16:creationId xmlns:a16="http://schemas.microsoft.com/office/drawing/2014/main" id="{B6D3E1CD-F8DA-816A-F4F8-FA138E381A02}"/>
              </a:ext>
            </a:extLst>
          </p:cNvPr>
          <p:cNvSpPr>
            <a:spLocks/>
          </p:cNvSpPr>
          <p:nvPr/>
        </p:nvSpPr>
        <p:spPr bwMode="auto">
          <a:xfrm>
            <a:off x="9246862" y="2418906"/>
            <a:ext cx="2159635" cy="1799590"/>
          </a:xfrm>
          <a:custGeom>
            <a:avLst/>
            <a:gdLst>
              <a:gd name="T0" fmla="+- 0 1098 539"/>
              <a:gd name="T1" fmla="*/ T0 w 3540"/>
              <a:gd name="T2" fmla="+- 0 979 179"/>
              <a:gd name="T3" fmla="*/ 979 h 2920"/>
              <a:gd name="T4" fmla="+- 0 1190 539"/>
              <a:gd name="T5" fmla="*/ T4 w 3540"/>
              <a:gd name="T6" fmla="+- 0 499 179"/>
              <a:gd name="T7" fmla="*/ 499 h 2920"/>
              <a:gd name="T8" fmla="+- 0 1535 539"/>
              <a:gd name="T9" fmla="*/ T8 w 3540"/>
              <a:gd name="T10" fmla="+- 0 339 179"/>
              <a:gd name="T11" fmla="*/ 339 h 2920"/>
              <a:gd name="T12" fmla="+- 0 2052 539"/>
              <a:gd name="T13" fmla="*/ T12 w 3540"/>
              <a:gd name="T14" fmla="+- 0 179 179"/>
              <a:gd name="T15" fmla="*/ 179 h 2920"/>
              <a:gd name="T16" fmla="+- 0 2065 539"/>
              <a:gd name="T17" fmla="*/ T16 w 3540"/>
              <a:gd name="T18" fmla="+- 0 279 179"/>
              <a:gd name="T19" fmla="*/ 279 h 2920"/>
              <a:gd name="T20" fmla="+- 0 1613 539"/>
              <a:gd name="T21" fmla="*/ T20 w 3540"/>
              <a:gd name="T22" fmla="+- 0 419 179"/>
              <a:gd name="T23" fmla="*/ 419 h 2920"/>
              <a:gd name="T24" fmla="+- 0 1248 539"/>
              <a:gd name="T25" fmla="*/ T24 w 3540"/>
              <a:gd name="T26" fmla="+- 0 599 179"/>
              <a:gd name="T27" fmla="*/ 599 h 2920"/>
              <a:gd name="T28" fmla="+- 0 1220 539"/>
              <a:gd name="T29" fmla="*/ T28 w 3540"/>
              <a:gd name="T30" fmla="+- 0 999 179"/>
              <a:gd name="T31" fmla="*/ 999 h 2920"/>
              <a:gd name="T32" fmla="+- 0 1129 539"/>
              <a:gd name="T33" fmla="*/ T32 w 3540"/>
              <a:gd name="T34" fmla="+- 0 1099 179"/>
              <a:gd name="T35" fmla="*/ 1099 h 2920"/>
              <a:gd name="T36" fmla="+- 0 2941 539"/>
              <a:gd name="T37" fmla="*/ T36 w 3540"/>
              <a:gd name="T38" fmla="+- 0 219 179"/>
              <a:gd name="T39" fmla="*/ 219 h 2920"/>
              <a:gd name="T40" fmla="+- 0 3975 539"/>
              <a:gd name="T41" fmla="*/ T40 w 3540"/>
              <a:gd name="T42" fmla="+- 0 2859 179"/>
              <a:gd name="T43" fmla="*/ 2859 h 2920"/>
              <a:gd name="T44" fmla="+- 0 3725 539"/>
              <a:gd name="T45" fmla="*/ T44 w 3540"/>
              <a:gd name="T46" fmla="+- 0 2559 179"/>
              <a:gd name="T47" fmla="*/ 2559 h 2920"/>
              <a:gd name="T48" fmla="+- 0 3171 539"/>
              <a:gd name="T49" fmla="*/ T48 w 3540"/>
              <a:gd name="T50" fmla="+- 0 2359 179"/>
              <a:gd name="T51" fmla="*/ 2359 h 2920"/>
              <a:gd name="T52" fmla="+- 0 2753 539"/>
              <a:gd name="T53" fmla="*/ T52 w 3540"/>
              <a:gd name="T54" fmla="+- 0 1959 179"/>
              <a:gd name="T55" fmla="*/ 1959 h 2920"/>
              <a:gd name="T56" fmla="+- 0 3147 539"/>
              <a:gd name="T57" fmla="*/ T56 w 3540"/>
              <a:gd name="T58" fmla="+- 0 1859 179"/>
              <a:gd name="T59" fmla="*/ 1859 h 2920"/>
              <a:gd name="T60" fmla="+- 0 3577 539"/>
              <a:gd name="T61" fmla="*/ T60 w 3540"/>
              <a:gd name="T62" fmla="+- 0 1659 179"/>
              <a:gd name="T63" fmla="*/ 1659 h 2920"/>
              <a:gd name="T64" fmla="+- 0 3701 539"/>
              <a:gd name="T65" fmla="*/ T64 w 3540"/>
              <a:gd name="T66" fmla="+- 0 1419 179"/>
              <a:gd name="T67" fmla="*/ 1419 h 2920"/>
              <a:gd name="T68" fmla="+- 0 3491 539"/>
              <a:gd name="T69" fmla="*/ T68 w 3540"/>
              <a:gd name="T70" fmla="+- 0 999 179"/>
              <a:gd name="T71" fmla="*/ 999 h 2920"/>
              <a:gd name="T72" fmla="+- 0 3363 539"/>
              <a:gd name="T73" fmla="*/ T72 w 3540"/>
              <a:gd name="T74" fmla="+- 0 659 179"/>
              <a:gd name="T75" fmla="*/ 659 h 2920"/>
              <a:gd name="T76" fmla="+- 0 3050 539"/>
              <a:gd name="T77" fmla="*/ T76 w 3540"/>
              <a:gd name="T78" fmla="+- 0 339 179"/>
              <a:gd name="T79" fmla="*/ 339 h 2920"/>
              <a:gd name="T80" fmla="+- 0 2753 539"/>
              <a:gd name="T81" fmla="*/ T80 w 3540"/>
              <a:gd name="T82" fmla="+- 0 239 179"/>
              <a:gd name="T83" fmla="*/ 239 h 2920"/>
              <a:gd name="T84" fmla="+- 0 3242 539"/>
              <a:gd name="T85" fmla="*/ T84 w 3540"/>
              <a:gd name="T86" fmla="+- 0 359 179"/>
              <a:gd name="T87" fmla="*/ 359 h 2920"/>
              <a:gd name="T88" fmla="+- 0 3504 539"/>
              <a:gd name="T89" fmla="*/ T88 w 3540"/>
              <a:gd name="T90" fmla="+- 0 719 179"/>
              <a:gd name="T91" fmla="*/ 719 h 2920"/>
              <a:gd name="T92" fmla="+- 0 3758 539"/>
              <a:gd name="T93" fmla="*/ T92 w 3540"/>
              <a:gd name="T94" fmla="+- 0 1319 179"/>
              <a:gd name="T95" fmla="*/ 1319 h 2920"/>
              <a:gd name="T96" fmla="+- 0 3829 539"/>
              <a:gd name="T97" fmla="*/ T96 w 3540"/>
              <a:gd name="T98" fmla="+- 0 1479 179"/>
              <a:gd name="T99" fmla="*/ 1479 h 2920"/>
              <a:gd name="T100" fmla="+- 0 3629 539"/>
              <a:gd name="T101" fmla="*/ T100 w 3540"/>
              <a:gd name="T102" fmla="+- 0 1739 179"/>
              <a:gd name="T103" fmla="*/ 1739 h 2920"/>
              <a:gd name="T104" fmla="+- 0 3106 539"/>
              <a:gd name="T105" fmla="*/ T104 w 3540"/>
              <a:gd name="T106" fmla="+- 0 1979 179"/>
              <a:gd name="T107" fmla="*/ 1979 h 2920"/>
              <a:gd name="T108" fmla="+- 0 3777 539"/>
              <a:gd name="T109" fmla="*/ T108 w 3540"/>
              <a:gd name="T110" fmla="+- 0 2459 179"/>
              <a:gd name="T111" fmla="*/ 2459 h 2920"/>
              <a:gd name="T112" fmla="+- 0 4056 539"/>
              <a:gd name="T113" fmla="*/ T112 w 3540"/>
              <a:gd name="T114" fmla="+- 0 2799 179"/>
              <a:gd name="T115" fmla="*/ 2799 h 2920"/>
              <a:gd name="T116" fmla="+- 0 2204 539"/>
              <a:gd name="T117" fmla="*/ T116 w 3540"/>
              <a:gd name="T118" fmla="+- 0 2139 179"/>
              <a:gd name="T119" fmla="*/ 2139 h 2920"/>
              <a:gd name="T120" fmla="+- 0 2276 539"/>
              <a:gd name="T121" fmla="*/ T120 w 3540"/>
              <a:gd name="T122" fmla="+- 0 1919 179"/>
              <a:gd name="T123" fmla="*/ 1919 h 2920"/>
              <a:gd name="T124" fmla="+- 0 2494 539"/>
              <a:gd name="T125" fmla="*/ T124 w 3540"/>
              <a:gd name="T126" fmla="+- 0 1539 179"/>
              <a:gd name="T127" fmla="*/ 1539 h 2920"/>
              <a:gd name="T128" fmla="+- 0 2591 539"/>
              <a:gd name="T129" fmla="*/ T128 w 3540"/>
              <a:gd name="T130" fmla="+- 0 1399 179"/>
              <a:gd name="T131" fmla="*/ 1399 h 2920"/>
              <a:gd name="T132" fmla="+- 0 2554 539"/>
              <a:gd name="T133" fmla="*/ T132 w 3540"/>
              <a:gd name="T134" fmla="+- 0 1039 179"/>
              <a:gd name="T135" fmla="*/ 1039 h 2920"/>
              <a:gd name="T136" fmla="+- 0 2504 539"/>
              <a:gd name="T137" fmla="*/ T136 w 3540"/>
              <a:gd name="T138" fmla="+- 0 719 179"/>
              <a:gd name="T139" fmla="*/ 719 h 2920"/>
              <a:gd name="T140" fmla="+- 0 2561 539"/>
              <a:gd name="T141" fmla="*/ T140 w 3540"/>
              <a:gd name="T142" fmla="+- 0 459 179"/>
              <a:gd name="T143" fmla="*/ 459 h 2920"/>
              <a:gd name="T144" fmla="+- 0 2180 539"/>
              <a:gd name="T145" fmla="*/ T144 w 3540"/>
              <a:gd name="T146" fmla="+- 0 259 179"/>
              <a:gd name="T147" fmla="*/ 259 h 2920"/>
              <a:gd name="T148" fmla="+- 0 2680 539"/>
              <a:gd name="T149" fmla="*/ T148 w 3540"/>
              <a:gd name="T150" fmla="+- 0 539 179"/>
              <a:gd name="T151" fmla="*/ 539 h 2920"/>
              <a:gd name="T152" fmla="+- 0 2666 539"/>
              <a:gd name="T153" fmla="*/ T152 w 3540"/>
              <a:gd name="T154" fmla="+- 0 999 179"/>
              <a:gd name="T155" fmla="*/ 999 h 2920"/>
              <a:gd name="T156" fmla="+- 0 2657 539"/>
              <a:gd name="T157" fmla="*/ T156 w 3540"/>
              <a:gd name="T158" fmla="+- 0 1479 179"/>
              <a:gd name="T159" fmla="*/ 1479 h 2920"/>
              <a:gd name="T160" fmla="+- 0 2467 539"/>
              <a:gd name="T161" fmla="*/ T160 w 3540"/>
              <a:gd name="T162" fmla="+- 0 1839 179"/>
              <a:gd name="T163" fmla="*/ 1839 h 2920"/>
              <a:gd name="T164" fmla="+- 0 2204 539"/>
              <a:gd name="T165" fmla="*/ T164 w 3540"/>
              <a:gd name="T166" fmla="+- 0 2139 179"/>
              <a:gd name="T167" fmla="*/ 2139 h 2920"/>
              <a:gd name="T168" fmla="+- 0 543 539"/>
              <a:gd name="T169" fmla="*/ T168 w 3540"/>
              <a:gd name="T170" fmla="+- 0 2839 179"/>
              <a:gd name="T171" fmla="*/ 2839 h 2920"/>
              <a:gd name="T172" fmla="+- 0 722 539"/>
              <a:gd name="T173" fmla="*/ T172 w 3540"/>
              <a:gd name="T174" fmla="+- 0 2499 179"/>
              <a:gd name="T175" fmla="*/ 2499 h 2920"/>
              <a:gd name="T176" fmla="+- 0 1303 539"/>
              <a:gd name="T177" fmla="*/ T176 w 3540"/>
              <a:gd name="T178" fmla="+- 0 2379 179"/>
              <a:gd name="T179" fmla="*/ 2379 h 2920"/>
              <a:gd name="T180" fmla="+- 0 1211 539"/>
              <a:gd name="T181" fmla="*/ T180 w 3540"/>
              <a:gd name="T182" fmla="+- 0 1859 179"/>
              <a:gd name="T183" fmla="*/ 1859 h 2920"/>
              <a:gd name="T184" fmla="+- 0 1053 539"/>
              <a:gd name="T185" fmla="*/ T184 w 3540"/>
              <a:gd name="T186" fmla="+- 0 1479 179"/>
              <a:gd name="T187" fmla="*/ 1479 h 2920"/>
              <a:gd name="T188" fmla="+- 0 1128 539"/>
              <a:gd name="T189" fmla="*/ T188 w 3540"/>
              <a:gd name="T190" fmla="+- 0 1379 179"/>
              <a:gd name="T191" fmla="*/ 1379 h 2920"/>
              <a:gd name="T192" fmla="+- 0 1183 539"/>
              <a:gd name="T193" fmla="*/ T192 w 3540"/>
              <a:gd name="T194" fmla="+- 0 1439 179"/>
              <a:gd name="T195" fmla="*/ 1439 h 2920"/>
              <a:gd name="T196" fmla="+- 0 1296 539"/>
              <a:gd name="T197" fmla="*/ T196 w 3540"/>
              <a:gd name="T198" fmla="+- 0 1799 179"/>
              <a:gd name="T199" fmla="*/ 1799 h 2920"/>
              <a:gd name="T200" fmla="+- 0 1624 539"/>
              <a:gd name="T201" fmla="*/ T200 w 3540"/>
              <a:gd name="T202" fmla="+- 0 2099 179"/>
              <a:gd name="T203" fmla="*/ 2099 h 2920"/>
              <a:gd name="T204" fmla="+- 0 1568 539"/>
              <a:gd name="T205" fmla="*/ T204 w 3540"/>
              <a:gd name="T206" fmla="+- 0 2179 179"/>
              <a:gd name="T207" fmla="*/ 2179 h 2920"/>
              <a:gd name="T208" fmla="+- 0 890 539"/>
              <a:gd name="T209" fmla="*/ T208 w 3540"/>
              <a:gd name="T210" fmla="+- 0 2519 179"/>
              <a:gd name="T211" fmla="*/ 2519 h 2920"/>
              <a:gd name="T212" fmla="+- 0 644 539"/>
              <a:gd name="T213" fmla="*/ T212 w 3540"/>
              <a:gd name="T214" fmla="+- 0 2839 179"/>
              <a:gd name="T215" fmla="*/ 2839 h 2920"/>
              <a:gd name="T216" fmla="+- 0 2783 539"/>
              <a:gd name="T217" fmla="*/ T216 w 3540"/>
              <a:gd name="T218" fmla="+- 0 1999 179"/>
              <a:gd name="T219" fmla="*/ 1999 h 2920"/>
              <a:gd name="T220" fmla="+- 0 3098 539"/>
              <a:gd name="T221" fmla="*/ T220 w 3540"/>
              <a:gd name="T222" fmla="+- 0 3079 179"/>
              <a:gd name="T223" fmla="*/ 3079 h 2920"/>
              <a:gd name="T224" fmla="+- 0 3002 539"/>
              <a:gd name="T225" fmla="*/ T224 w 3540"/>
              <a:gd name="T226" fmla="+- 0 2659 179"/>
              <a:gd name="T227" fmla="*/ 2659 h 2920"/>
              <a:gd name="T228" fmla="+- 0 2296 539"/>
              <a:gd name="T229" fmla="*/ T228 w 3540"/>
              <a:gd name="T230" fmla="+- 0 2479 179"/>
              <a:gd name="T231" fmla="*/ 2479 h 2920"/>
              <a:gd name="T232" fmla="+- 0 2651 539"/>
              <a:gd name="T233" fmla="*/ T232 w 3540"/>
              <a:gd name="T234" fmla="+- 0 2379 179"/>
              <a:gd name="T235" fmla="*/ 2379 h 2920"/>
              <a:gd name="T236" fmla="+- 0 3076 539"/>
              <a:gd name="T237" fmla="*/ T236 w 3540"/>
              <a:gd name="T238" fmla="+- 0 2599 179"/>
              <a:gd name="T239" fmla="*/ 2599 h 2920"/>
              <a:gd name="T240" fmla="+- 0 3192 539"/>
              <a:gd name="T241" fmla="*/ T240 w 3540"/>
              <a:gd name="T242" fmla="+- 0 3059 179"/>
              <a:gd name="T243" fmla="*/ 3059 h 2920"/>
              <a:gd name="T244" fmla="+- 0 2072 539"/>
              <a:gd name="T245" fmla="*/ T244 w 3540"/>
              <a:gd name="T246" fmla="+- 0 2179 179"/>
              <a:gd name="T247" fmla="*/ 2179 h 29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 ang="0">
                <a:pos x="T245" y="T247"/>
              </a:cxn>
            </a:cxnLst>
            <a:rect l="0" t="0" r="r" b="b"/>
            <a:pathLst>
              <a:path w="3540" h="2920">
                <a:moveTo>
                  <a:pt x="590" y="1180"/>
                </a:moveTo>
                <a:lnTo>
                  <a:pt x="492" y="1180"/>
                </a:lnTo>
                <a:lnTo>
                  <a:pt x="492" y="920"/>
                </a:lnTo>
                <a:lnTo>
                  <a:pt x="502" y="880"/>
                </a:lnTo>
                <a:lnTo>
                  <a:pt x="527" y="820"/>
                </a:lnTo>
                <a:lnTo>
                  <a:pt x="559" y="800"/>
                </a:lnTo>
                <a:lnTo>
                  <a:pt x="590" y="780"/>
                </a:lnTo>
                <a:lnTo>
                  <a:pt x="590" y="560"/>
                </a:lnTo>
                <a:lnTo>
                  <a:pt x="594" y="480"/>
                </a:lnTo>
                <a:lnTo>
                  <a:pt x="605" y="420"/>
                </a:lnTo>
                <a:lnTo>
                  <a:pt x="624" y="360"/>
                </a:lnTo>
                <a:lnTo>
                  <a:pt x="651" y="320"/>
                </a:lnTo>
                <a:lnTo>
                  <a:pt x="686" y="280"/>
                </a:lnTo>
                <a:lnTo>
                  <a:pt x="730" y="240"/>
                </a:lnTo>
                <a:lnTo>
                  <a:pt x="782" y="220"/>
                </a:lnTo>
                <a:lnTo>
                  <a:pt x="844" y="180"/>
                </a:lnTo>
                <a:lnTo>
                  <a:pt x="915" y="160"/>
                </a:lnTo>
                <a:lnTo>
                  <a:pt x="996" y="160"/>
                </a:lnTo>
                <a:lnTo>
                  <a:pt x="1087" y="140"/>
                </a:lnTo>
                <a:lnTo>
                  <a:pt x="1188" y="140"/>
                </a:lnTo>
                <a:lnTo>
                  <a:pt x="1274" y="80"/>
                </a:lnTo>
                <a:lnTo>
                  <a:pt x="1358" y="40"/>
                </a:lnTo>
                <a:lnTo>
                  <a:pt x="1438" y="20"/>
                </a:lnTo>
                <a:lnTo>
                  <a:pt x="1513" y="0"/>
                </a:lnTo>
                <a:lnTo>
                  <a:pt x="1731" y="0"/>
                </a:lnTo>
                <a:lnTo>
                  <a:pt x="1815" y="20"/>
                </a:lnTo>
                <a:lnTo>
                  <a:pt x="1893" y="40"/>
                </a:lnTo>
                <a:lnTo>
                  <a:pt x="1963" y="80"/>
                </a:lnTo>
                <a:lnTo>
                  <a:pt x="1587" y="80"/>
                </a:lnTo>
                <a:lnTo>
                  <a:pt x="1526" y="100"/>
                </a:lnTo>
                <a:lnTo>
                  <a:pt x="1459" y="120"/>
                </a:lnTo>
                <a:lnTo>
                  <a:pt x="1387" y="140"/>
                </a:lnTo>
                <a:lnTo>
                  <a:pt x="1311" y="180"/>
                </a:lnTo>
                <a:lnTo>
                  <a:pt x="1233" y="220"/>
                </a:lnTo>
                <a:lnTo>
                  <a:pt x="1225" y="240"/>
                </a:lnTo>
                <a:lnTo>
                  <a:pt x="1074" y="240"/>
                </a:lnTo>
                <a:lnTo>
                  <a:pt x="967" y="260"/>
                </a:lnTo>
                <a:lnTo>
                  <a:pt x="882" y="280"/>
                </a:lnTo>
                <a:lnTo>
                  <a:pt x="816" y="300"/>
                </a:lnTo>
                <a:lnTo>
                  <a:pt x="767" y="340"/>
                </a:lnTo>
                <a:lnTo>
                  <a:pt x="732" y="380"/>
                </a:lnTo>
                <a:lnTo>
                  <a:pt x="709" y="420"/>
                </a:lnTo>
                <a:lnTo>
                  <a:pt x="696" y="460"/>
                </a:lnTo>
                <a:lnTo>
                  <a:pt x="690" y="500"/>
                </a:lnTo>
                <a:lnTo>
                  <a:pt x="688" y="560"/>
                </a:lnTo>
                <a:lnTo>
                  <a:pt x="688" y="800"/>
                </a:lnTo>
                <a:lnTo>
                  <a:pt x="686" y="820"/>
                </a:lnTo>
                <a:lnTo>
                  <a:pt x="681" y="820"/>
                </a:lnTo>
                <a:lnTo>
                  <a:pt x="673" y="840"/>
                </a:lnTo>
                <a:lnTo>
                  <a:pt x="663" y="840"/>
                </a:lnTo>
                <a:lnTo>
                  <a:pt x="638" y="860"/>
                </a:lnTo>
                <a:lnTo>
                  <a:pt x="615" y="880"/>
                </a:lnTo>
                <a:lnTo>
                  <a:pt x="597" y="900"/>
                </a:lnTo>
                <a:lnTo>
                  <a:pt x="590" y="920"/>
                </a:lnTo>
                <a:lnTo>
                  <a:pt x="590" y="1180"/>
                </a:lnTo>
                <a:close/>
                <a:moveTo>
                  <a:pt x="2402" y="40"/>
                </a:moveTo>
                <a:lnTo>
                  <a:pt x="2228" y="40"/>
                </a:lnTo>
                <a:lnTo>
                  <a:pt x="2244" y="20"/>
                </a:lnTo>
                <a:lnTo>
                  <a:pt x="2334" y="20"/>
                </a:lnTo>
                <a:lnTo>
                  <a:pt x="2402" y="40"/>
                </a:lnTo>
                <a:close/>
                <a:moveTo>
                  <a:pt x="3510" y="2800"/>
                </a:moveTo>
                <a:lnTo>
                  <a:pt x="3472" y="2800"/>
                </a:lnTo>
                <a:lnTo>
                  <a:pt x="3456" y="2780"/>
                </a:lnTo>
                <a:lnTo>
                  <a:pt x="3446" y="2760"/>
                </a:lnTo>
                <a:lnTo>
                  <a:pt x="3442" y="2740"/>
                </a:lnTo>
                <a:lnTo>
                  <a:pt x="3436" y="2680"/>
                </a:lnTo>
                <a:lnTo>
                  <a:pt x="3417" y="2620"/>
                </a:lnTo>
                <a:lnTo>
                  <a:pt x="3388" y="2580"/>
                </a:lnTo>
                <a:lnTo>
                  <a:pt x="3349" y="2520"/>
                </a:lnTo>
                <a:lnTo>
                  <a:pt x="3301" y="2460"/>
                </a:lnTo>
                <a:lnTo>
                  <a:pt x="3247" y="2420"/>
                </a:lnTo>
                <a:lnTo>
                  <a:pt x="3186" y="2380"/>
                </a:lnTo>
                <a:lnTo>
                  <a:pt x="3121" y="2340"/>
                </a:lnTo>
                <a:lnTo>
                  <a:pt x="3052" y="2300"/>
                </a:lnTo>
                <a:lnTo>
                  <a:pt x="2981" y="2260"/>
                </a:lnTo>
                <a:lnTo>
                  <a:pt x="2765" y="2200"/>
                </a:lnTo>
                <a:lnTo>
                  <a:pt x="2696" y="2200"/>
                </a:lnTo>
                <a:lnTo>
                  <a:pt x="2632" y="2180"/>
                </a:lnTo>
                <a:lnTo>
                  <a:pt x="2603" y="2180"/>
                </a:lnTo>
                <a:lnTo>
                  <a:pt x="2592" y="2160"/>
                </a:lnTo>
                <a:lnTo>
                  <a:pt x="2585" y="2160"/>
                </a:lnTo>
                <a:lnTo>
                  <a:pt x="2469" y="1800"/>
                </a:lnTo>
                <a:lnTo>
                  <a:pt x="2218" y="1800"/>
                </a:lnTo>
                <a:lnTo>
                  <a:pt x="2214" y="1780"/>
                </a:lnTo>
                <a:lnTo>
                  <a:pt x="2218" y="1760"/>
                </a:lnTo>
                <a:lnTo>
                  <a:pt x="2228" y="1740"/>
                </a:lnTo>
                <a:lnTo>
                  <a:pt x="2244" y="1720"/>
                </a:lnTo>
                <a:lnTo>
                  <a:pt x="2389" y="1720"/>
                </a:lnTo>
                <a:lnTo>
                  <a:pt x="2504" y="1700"/>
                </a:lnTo>
                <a:lnTo>
                  <a:pt x="2608" y="1680"/>
                </a:lnTo>
                <a:lnTo>
                  <a:pt x="2703" y="1660"/>
                </a:lnTo>
                <a:lnTo>
                  <a:pt x="2787" y="1620"/>
                </a:lnTo>
                <a:lnTo>
                  <a:pt x="2863" y="1600"/>
                </a:lnTo>
                <a:lnTo>
                  <a:pt x="2929" y="1560"/>
                </a:lnTo>
                <a:lnTo>
                  <a:pt x="2988" y="1520"/>
                </a:lnTo>
                <a:lnTo>
                  <a:pt x="3038" y="1480"/>
                </a:lnTo>
                <a:lnTo>
                  <a:pt x="3081" y="1420"/>
                </a:lnTo>
                <a:lnTo>
                  <a:pt x="3118" y="1380"/>
                </a:lnTo>
                <a:lnTo>
                  <a:pt x="3147" y="1360"/>
                </a:lnTo>
                <a:lnTo>
                  <a:pt x="3171" y="1320"/>
                </a:lnTo>
                <a:lnTo>
                  <a:pt x="3189" y="1280"/>
                </a:lnTo>
                <a:lnTo>
                  <a:pt x="3162" y="1240"/>
                </a:lnTo>
                <a:lnTo>
                  <a:pt x="3126" y="1180"/>
                </a:lnTo>
                <a:lnTo>
                  <a:pt x="3084" y="1100"/>
                </a:lnTo>
                <a:lnTo>
                  <a:pt x="3042" y="1020"/>
                </a:lnTo>
                <a:lnTo>
                  <a:pt x="3003" y="940"/>
                </a:lnTo>
                <a:lnTo>
                  <a:pt x="2972" y="860"/>
                </a:lnTo>
                <a:lnTo>
                  <a:pt x="2952" y="820"/>
                </a:lnTo>
                <a:lnTo>
                  <a:pt x="2940" y="760"/>
                </a:lnTo>
                <a:lnTo>
                  <a:pt x="2926" y="720"/>
                </a:lnTo>
                <a:lnTo>
                  <a:pt x="2907" y="660"/>
                </a:lnTo>
                <a:lnTo>
                  <a:pt x="2884" y="600"/>
                </a:lnTo>
                <a:lnTo>
                  <a:pt x="2856" y="540"/>
                </a:lnTo>
                <a:lnTo>
                  <a:pt x="2824" y="480"/>
                </a:lnTo>
                <a:lnTo>
                  <a:pt x="2787" y="420"/>
                </a:lnTo>
                <a:lnTo>
                  <a:pt x="2744" y="360"/>
                </a:lnTo>
                <a:lnTo>
                  <a:pt x="2696" y="300"/>
                </a:lnTo>
                <a:lnTo>
                  <a:pt x="2641" y="260"/>
                </a:lnTo>
                <a:lnTo>
                  <a:pt x="2580" y="200"/>
                </a:lnTo>
                <a:lnTo>
                  <a:pt x="2511" y="160"/>
                </a:lnTo>
                <a:lnTo>
                  <a:pt x="2436" y="140"/>
                </a:lnTo>
                <a:lnTo>
                  <a:pt x="2354" y="120"/>
                </a:lnTo>
                <a:lnTo>
                  <a:pt x="2244" y="120"/>
                </a:lnTo>
                <a:lnTo>
                  <a:pt x="2228" y="100"/>
                </a:lnTo>
                <a:lnTo>
                  <a:pt x="2218" y="80"/>
                </a:lnTo>
                <a:lnTo>
                  <a:pt x="2214" y="60"/>
                </a:lnTo>
                <a:lnTo>
                  <a:pt x="2218" y="40"/>
                </a:lnTo>
                <a:lnTo>
                  <a:pt x="2467" y="40"/>
                </a:lnTo>
                <a:lnTo>
                  <a:pt x="2531" y="80"/>
                </a:lnTo>
                <a:lnTo>
                  <a:pt x="2591" y="100"/>
                </a:lnTo>
                <a:lnTo>
                  <a:pt x="2649" y="140"/>
                </a:lnTo>
                <a:lnTo>
                  <a:pt x="2703" y="180"/>
                </a:lnTo>
                <a:lnTo>
                  <a:pt x="2755" y="220"/>
                </a:lnTo>
                <a:lnTo>
                  <a:pt x="2804" y="280"/>
                </a:lnTo>
                <a:lnTo>
                  <a:pt x="2849" y="340"/>
                </a:lnTo>
                <a:lnTo>
                  <a:pt x="2891" y="400"/>
                </a:lnTo>
                <a:lnTo>
                  <a:pt x="2930" y="460"/>
                </a:lnTo>
                <a:lnTo>
                  <a:pt x="2965" y="540"/>
                </a:lnTo>
                <a:lnTo>
                  <a:pt x="2996" y="620"/>
                </a:lnTo>
                <a:lnTo>
                  <a:pt x="3024" y="700"/>
                </a:lnTo>
                <a:lnTo>
                  <a:pt x="3066" y="840"/>
                </a:lnTo>
                <a:lnTo>
                  <a:pt x="3096" y="900"/>
                </a:lnTo>
                <a:lnTo>
                  <a:pt x="3134" y="980"/>
                </a:lnTo>
                <a:lnTo>
                  <a:pt x="3219" y="1140"/>
                </a:lnTo>
                <a:lnTo>
                  <a:pt x="3257" y="1200"/>
                </a:lnTo>
                <a:lnTo>
                  <a:pt x="3288" y="1260"/>
                </a:lnTo>
                <a:lnTo>
                  <a:pt x="3293" y="1280"/>
                </a:lnTo>
                <a:lnTo>
                  <a:pt x="3295" y="1280"/>
                </a:lnTo>
                <a:lnTo>
                  <a:pt x="3294" y="1300"/>
                </a:lnTo>
                <a:lnTo>
                  <a:pt x="3290" y="1300"/>
                </a:lnTo>
                <a:lnTo>
                  <a:pt x="3274" y="1340"/>
                </a:lnTo>
                <a:lnTo>
                  <a:pt x="3252" y="1380"/>
                </a:lnTo>
                <a:lnTo>
                  <a:pt x="3223" y="1420"/>
                </a:lnTo>
                <a:lnTo>
                  <a:pt x="3187" y="1460"/>
                </a:lnTo>
                <a:lnTo>
                  <a:pt x="3143" y="1500"/>
                </a:lnTo>
                <a:lnTo>
                  <a:pt x="3090" y="1560"/>
                </a:lnTo>
                <a:lnTo>
                  <a:pt x="3029" y="1600"/>
                </a:lnTo>
                <a:lnTo>
                  <a:pt x="2958" y="1640"/>
                </a:lnTo>
                <a:lnTo>
                  <a:pt x="2876" y="1700"/>
                </a:lnTo>
                <a:lnTo>
                  <a:pt x="2785" y="1740"/>
                </a:lnTo>
                <a:lnTo>
                  <a:pt x="2682" y="1760"/>
                </a:lnTo>
                <a:lnTo>
                  <a:pt x="2567" y="1800"/>
                </a:lnTo>
                <a:lnTo>
                  <a:pt x="2667" y="2100"/>
                </a:lnTo>
                <a:lnTo>
                  <a:pt x="2807" y="2100"/>
                </a:lnTo>
                <a:lnTo>
                  <a:pt x="2954" y="2140"/>
                </a:lnTo>
                <a:lnTo>
                  <a:pt x="3100" y="2220"/>
                </a:lnTo>
                <a:lnTo>
                  <a:pt x="3171" y="2240"/>
                </a:lnTo>
                <a:lnTo>
                  <a:pt x="3238" y="2280"/>
                </a:lnTo>
                <a:lnTo>
                  <a:pt x="3301" y="2340"/>
                </a:lnTo>
                <a:lnTo>
                  <a:pt x="3358" y="2380"/>
                </a:lnTo>
                <a:lnTo>
                  <a:pt x="3410" y="2440"/>
                </a:lnTo>
                <a:lnTo>
                  <a:pt x="3454" y="2500"/>
                </a:lnTo>
                <a:lnTo>
                  <a:pt x="3490" y="2560"/>
                </a:lnTo>
                <a:lnTo>
                  <a:pt x="3517" y="2620"/>
                </a:lnTo>
                <a:lnTo>
                  <a:pt x="3534" y="2680"/>
                </a:lnTo>
                <a:lnTo>
                  <a:pt x="3540" y="2740"/>
                </a:lnTo>
                <a:lnTo>
                  <a:pt x="3536" y="2760"/>
                </a:lnTo>
                <a:lnTo>
                  <a:pt x="3526" y="2780"/>
                </a:lnTo>
                <a:lnTo>
                  <a:pt x="3510" y="2800"/>
                </a:lnTo>
                <a:close/>
                <a:moveTo>
                  <a:pt x="1665" y="1960"/>
                </a:moveTo>
                <a:lnTo>
                  <a:pt x="1348" y="1960"/>
                </a:lnTo>
                <a:lnTo>
                  <a:pt x="1484" y="1920"/>
                </a:lnTo>
                <a:lnTo>
                  <a:pt x="1551" y="1880"/>
                </a:lnTo>
                <a:lnTo>
                  <a:pt x="1617" y="1840"/>
                </a:lnTo>
                <a:lnTo>
                  <a:pt x="1679" y="1800"/>
                </a:lnTo>
                <a:lnTo>
                  <a:pt x="1737" y="1740"/>
                </a:lnTo>
                <a:lnTo>
                  <a:pt x="1791" y="1680"/>
                </a:lnTo>
                <a:lnTo>
                  <a:pt x="1839" y="1620"/>
                </a:lnTo>
                <a:lnTo>
                  <a:pt x="1880" y="1560"/>
                </a:lnTo>
                <a:lnTo>
                  <a:pt x="1914" y="1500"/>
                </a:lnTo>
                <a:lnTo>
                  <a:pt x="1939" y="1420"/>
                </a:lnTo>
                <a:lnTo>
                  <a:pt x="1955" y="1360"/>
                </a:lnTo>
                <a:lnTo>
                  <a:pt x="1960" y="1280"/>
                </a:lnTo>
                <a:lnTo>
                  <a:pt x="1964" y="1260"/>
                </a:lnTo>
                <a:lnTo>
                  <a:pt x="1974" y="1260"/>
                </a:lnTo>
                <a:lnTo>
                  <a:pt x="1989" y="1240"/>
                </a:lnTo>
                <a:lnTo>
                  <a:pt x="2035" y="1240"/>
                </a:lnTo>
                <a:lnTo>
                  <a:pt x="2052" y="1220"/>
                </a:lnTo>
                <a:lnTo>
                  <a:pt x="2061" y="1200"/>
                </a:lnTo>
                <a:lnTo>
                  <a:pt x="2064" y="1160"/>
                </a:lnTo>
                <a:lnTo>
                  <a:pt x="2064" y="920"/>
                </a:lnTo>
                <a:lnTo>
                  <a:pt x="2057" y="900"/>
                </a:lnTo>
                <a:lnTo>
                  <a:pt x="2039" y="880"/>
                </a:lnTo>
                <a:lnTo>
                  <a:pt x="2015" y="860"/>
                </a:lnTo>
                <a:lnTo>
                  <a:pt x="1990" y="840"/>
                </a:lnTo>
                <a:lnTo>
                  <a:pt x="1980" y="840"/>
                </a:lnTo>
                <a:lnTo>
                  <a:pt x="1972" y="820"/>
                </a:lnTo>
                <a:lnTo>
                  <a:pt x="1967" y="820"/>
                </a:lnTo>
                <a:lnTo>
                  <a:pt x="1965" y="800"/>
                </a:lnTo>
                <a:lnTo>
                  <a:pt x="1965" y="540"/>
                </a:lnTo>
                <a:lnTo>
                  <a:pt x="1969" y="540"/>
                </a:lnTo>
                <a:lnTo>
                  <a:pt x="1976" y="520"/>
                </a:lnTo>
                <a:lnTo>
                  <a:pt x="2018" y="460"/>
                </a:lnTo>
                <a:lnTo>
                  <a:pt x="2039" y="400"/>
                </a:lnTo>
                <a:lnTo>
                  <a:pt x="2041" y="340"/>
                </a:lnTo>
                <a:lnTo>
                  <a:pt x="2022" y="280"/>
                </a:lnTo>
                <a:lnTo>
                  <a:pt x="1987" y="220"/>
                </a:lnTo>
                <a:lnTo>
                  <a:pt x="1938" y="180"/>
                </a:lnTo>
                <a:lnTo>
                  <a:pt x="1876" y="140"/>
                </a:lnTo>
                <a:lnTo>
                  <a:pt x="1805" y="120"/>
                </a:lnTo>
                <a:lnTo>
                  <a:pt x="1726" y="100"/>
                </a:lnTo>
                <a:lnTo>
                  <a:pt x="1641" y="80"/>
                </a:lnTo>
                <a:lnTo>
                  <a:pt x="1963" y="80"/>
                </a:lnTo>
                <a:lnTo>
                  <a:pt x="2024" y="120"/>
                </a:lnTo>
                <a:lnTo>
                  <a:pt x="2073" y="180"/>
                </a:lnTo>
                <a:lnTo>
                  <a:pt x="2111" y="240"/>
                </a:lnTo>
                <a:lnTo>
                  <a:pt x="2134" y="300"/>
                </a:lnTo>
                <a:lnTo>
                  <a:pt x="2141" y="360"/>
                </a:lnTo>
                <a:lnTo>
                  <a:pt x="2131" y="440"/>
                </a:lnTo>
                <a:lnTo>
                  <a:pt x="2106" y="500"/>
                </a:lnTo>
                <a:lnTo>
                  <a:pt x="2064" y="580"/>
                </a:lnTo>
                <a:lnTo>
                  <a:pt x="2064" y="780"/>
                </a:lnTo>
                <a:lnTo>
                  <a:pt x="2095" y="800"/>
                </a:lnTo>
                <a:lnTo>
                  <a:pt x="2127" y="820"/>
                </a:lnTo>
                <a:lnTo>
                  <a:pt x="2152" y="880"/>
                </a:lnTo>
                <a:lnTo>
                  <a:pt x="2162" y="920"/>
                </a:lnTo>
                <a:lnTo>
                  <a:pt x="2162" y="1160"/>
                </a:lnTo>
                <a:lnTo>
                  <a:pt x="2160" y="1200"/>
                </a:lnTo>
                <a:lnTo>
                  <a:pt x="2149" y="1240"/>
                </a:lnTo>
                <a:lnTo>
                  <a:pt x="2118" y="1300"/>
                </a:lnTo>
                <a:lnTo>
                  <a:pt x="2057" y="1320"/>
                </a:lnTo>
                <a:lnTo>
                  <a:pt x="2047" y="1400"/>
                </a:lnTo>
                <a:lnTo>
                  <a:pt x="2028" y="1460"/>
                </a:lnTo>
                <a:lnTo>
                  <a:pt x="2002" y="1540"/>
                </a:lnTo>
                <a:lnTo>
                  <a:pt x="1968" y="1600"/>
                </a:lnTo>
                <a:lnTo>
                  <a:pt x="1928" y="1660"/>
                </a:lnTo>
                <a:lnTo>
                  <a:pt x="1882" y="1720"/>
                </a:lnTo>
                <a:lnTo>
                  <a:pt x="1831" y="1780"/>
                </a:lnTo>
                <a:lnTo>
                  <a:pt x="1775" y="1840"/>
                </a:lnTo>
                <a:lnTo>
                  <a:pt x="1716" y="1900"/>
                </a:lnTo>
                <a:lnTo>
                  <a:pt x="1653" y="1940"/>
                </a:lnTo>
                <a:lnTo>
                  <a:pt x="1665" y="1960"/>
                </a:lnTo>
                <a:close/>
                <a:moveTo>
                  <a:pt x="84" y="2920"/>
                </a:moveTo>
                <a:lnTo>
                  <a:pt x="15" y="2920"/>
                </a:lnTo>
                <a:lnTo>
                  <a:pt x="4" y="2900"/>
                </a:lnTo>
                <a:lnTo>
                  <a:pt x="0" y="2880"/>
                </a:lnTo>
                <a:lnTo>
                  <a:pt x="0" y="2740"/>
                </a:lnTo>
                <a:lnTo>
                  <a:pt x="4" y="2660"/>
                </a:lnTo>
                <a:lnTo>
                  <a:pt x="16" y="2600"/>
                </a:lnTo>
                <a:lnTo>
                  <a:pt x="35" y="2540"/>
                </a:lnTo>
                <a:lnTo>
                  <a:pt x="61" y="2460"/>
                </a:lnTo>
                <a:lnTo>
                  <a:pt x="95" y="2420"/>
                </a:lnTo>
                <a:lnTo>
                  <a:pt x="136" y="2360"/>
                </a:lnTo>
                <a:lnTo>
                  <a:pt x="183" y="2320"/>
                </a:lnTo>
                <a:lnTo>
                  <a:pt x="238" y="2280"/>
                </a:lnTo>
                <a:lnTo>
                  <a:pt x="298" y="2260"/>
                </a:lnTo>
                <a:lnTo>
                  <a:pt x="366" y="2240"/>
                </a:lnTo>
                <a:lnTo>
                  <a:pt x="439" y="2220"/>
                </a:lnTo>
                <a:lnTo>
                  <a:pt x="519" y="2200"/>
                </a:lnTo>
                <a:lnTo>
                  <a:pt x="764" y="2200"/>
                </a:lnTo>
                <a:lnTo>
                  <a:pt x="943" y="1960"/>
                </a:lnTo>
                <a:lnTo>
                  <a:pt x="881" y="1900"/>
                </a:lnTo>
                <a:lnTo>
                  <a:pt x="822" y="1860"/>
                </a:lnTo>
                <a:lnTo>
                  <a:pt x="767" y="1800"/>
                </a:lnTo>
                <a:lnTo>
                  <a:pt x="717" y="1740"/>
                </a:lnTo>
                <a:lnTo>
                  <a:pt x="672" y="1680"/>
                </a:lnTo>
                <a:lnTo>
                  <a:pt x="633" y="1600"/>
                </a:lnTo>
                <a:lnTo>
                  <a:pt x="601" y="1540"/>
                </a:lnTo>
                <a:lnTo>
                  <a:pt x="575" y="1460"/>
                </a:lnTo>
                <a:lnTo>
                  <a:pt x="558" y="1400"/>
                </a:lnTo>
                <a:lnTo>
                  <a:pt x="549" y="1320"/>
                </a:lnTo>
                <a:lnTo>
                  <a:pt x="514" y="1300"/>
                </a:lnTo>
                <a:lnTo>
                  <a:pt x="496" y="1260"/>
                </a:lnTo>
                <a:lnTo>
                  <a:pt x="491" y="1220"/>
                </a:lnTo>
                <a:lnTo>
                  <a:pt x="491" y="1200"/>
                </a:lnTo>
                <a:lnTo>
                  <a:pt x="491" y="1180"/>
                </a:lnTo>
                <a:lnTo>
                  <a:pt x="589" y="1180"/>
                </a:lnTo>
                <a:lnTo>
                  <a:pt x="589" y="1200"/>
                </a:lnTo>
                <a:lnTo>
                  <a:pt x="588" y="1220"/>
                </a:lnTo>
                <a:lnTo>
                  <a:pt x="590" y="1240"/>
                </a:lnTo>
                <a:lnTo>
                  <a:pt x="624" y="1240"/>
                </a:lnTo>
                <a:lnTo>
                  <a:pt x="636" y="1260"/>
                </a:lnTo>
                <a:lnTo>
                  <a:pt x="644" y="1260"/>
                </a:lnTo>
                <a:lnTo>
                  <a:pt x="646" y="1280"/>
                </a:lnTo>
                <a:lnTo>
                  <a:pt x="651" y="1360"/>
                </a:lnTo>
                <a:lnTo>
                  <a:pt x="666" y="1420"/>
                </a:lnTo>
                <a:lnTo>
                  <a:pt x="688" y="1500"/>
                </a:lnTo>
                <a:lnTo>
                  <a:pt x="719" y="1560"/>
                </a:lnTo>
                <a:lnTo>
                  <a:pt x="757" y="1620"/>
                </a:lnTo>
                <a:lnTo>
                  <a:pt x="801" y="1700"/>
                </a:lnTo>
                <a:lnTo>
                  <a:pt x="850" y="1740"/>
                </a:lnTo>
                <a:lnTo>
                  <a:pt x="904" y="1800"/>
                </a:lnTo>
                <a:lnTo>
                  <a:pt x="962" y="1840"/>
                </a:lnTo>
                <a:lnTo>
                  <a:pt x="1022" y="1880"/>
                </a:lnTo>
                <a:lnTo>
                  <a:pt x="1085" y="1920"/>
                </a:lnTo>
                <a:lnTo>
                  <a:pt x="1215" y="1960"/>
                </a:lnTo>
                <a:lnTo>
                  <a:pt x="1665" y="1960"/>
                </a:lnTo>
                <a:lnTo>
                  <a:pt x="1677" y="1980"/>
                </a:lnTo>
                <a:lnTo>
                  <a:pt x="1569" y="1980"/>
                </a:lnTo>
                <a:lnTo>
                  <a:pt x="1533" y="2000"/>
                </a:lnTo>
                <a:lnTo>
                  <a:pt x="1029" y="2000"/>
                </a:lnTo>
                <a:lnTo>
                  <a:pt x="829" y="2280"/>
                </a:lnTo>
                <a:lnTo>
                  <a:pt x="821" y="2280"/>
                </a:lnTo>
                <a:lnTo>
                  <a:pt x="811" y="2300"/>
                </a:lnTo>
                <a:lnTo>
                  <a:pt x="476" y="2300"/>
                </a:lnTo>
                <a:lnTo>
                  <a:pt x="412" y="2320"/>
                </a:lnTo>
                <a:lnTo>
                  <a:pt x="351" y="2340"/>
                </a:lnTo>
                <a:lnTo>
                  <a:pt x="292" y="2360"/>
                </a:lnTo>
                <a:lnTo>
                  <a:pt x="239" y="2400"/>
                </a:lnTo>
                <a:lnTo>
                  <a:pt x="192" y="2440"/>
                </a:lnTo>
                <a:lnTo>
                  <a:pt x="153" y="2500"/>
                </a:lnTo>
                <a:lnTo>
                  <a:pt x="124" y="2580"/>
                </a:lnTo>
                <a:lnTo>
                  <a:pt x="105" y="2660"/>
                </a:lnTo>
                <a:lnTo>
                  <a:pt x="99" y="2740"/>
                </a:lnTo>
                <a:lnTo>
                  <a:pt x="99" y="2880"/>
                </a:lnTo>
                <a:lnTo>
                  <a:pt x="95" y="2900"/>
                </a:lnTo>
                <a:lnTo>
                  <a:pt x="84" y="2920"/>
                </a:lnTo>
                <a:close/>
                <a:moveTo>
                  <a:pt x="2420" y="1820"/>
                </a:moveTo>
                <a:lnTo>
                  <a:pt x="2244" y="1820"/>
                </a:lnTo>
                <a:lnTo>
                  <a:pt x="2228" y="1800"/>
                </a:lnTo>
                <a:lnTo>
                  <a:pt x="2469" y="1800"/>
                </a:lnTo>
                <a:lnTo>
                  <a:pt x="2420" y="1820"/>
                </a:lnTo>
                <a:close/>
                <a:moveTo>
                  <a:pt x="2639" y="2920"/>
                </a:moveTo>
                <a:lnTo>
                  <a:pt x="2569" y="2920"/>
                </a:lnTo>
                <a:lnTo>
                  <a:pt x="2559" y="2900"/>
                </a:lnTo>
                <a:lnTo>
                  <a:pt x="2555" y="2880"/>
                </a:lnTo>
                <a:lnTo>
                  <a:pt x="2555" y="2740"/>
                </a:lnTo>
                <a:lnTo>
                  <a:pt x="2549" y="2660"/>
                </a:lnTo>
                <a:lnTo>
                  <a:pt x="2530" y="2600"/>
                </a:lnTo>
                <a:lnTo>
                  <a:pt x="2501" y="2540"/>
                </a:lnTo>
                <a:lnTo>
                  <a:pt x="2463" y="2480"/>
                </a:lnTo>
                <a:lnTo>
                  <a:pt x="2416" y="2440"/>
                </a:lnTo>
                <a:lnTo>
                  <a:pt x="2362" y="2400"/>
                </a:lnTo>
                <a:lnTo>
                  <a:pt x="2303" y="2360"/>
                </a:lnTo>
                <a:lnTo>
                  <a:pt x="2239" y="2340"/>
                </a:lnTo>
                <a:lnTo>
                  <a:pt x="2104" y="2300"/>
                </a:lnTo>
                <a:lnTo>
                  <a:pt x="1757" y="2300"/>
                </a:lnTo>
                <a:lnTo>
                  <a:pt x="1747" y="2280"/>
                </a:lnTo>
                <a:lnTo>
                  <a:pt x="1740" y="2280"/>
                </a:lnTo>
                <a:lnTo>
                  <a:pt x="1569" y="1980"/>
                </a:lnTo>
                <a:lnTo>
                  <a:pt x="1677" y="1980"/>
                </a:lnTo>
                <a:lnTo>
                  <a:pt x="1810" y="2200"/>
                </a:lnTo>
                <a:lnTo>
                  <a:pt x="2112" y="2200"/>
                </a:lnTo>
                <a:lnTo>
                  <a:pt x="2252" y="2240"/>
                </a:lnTo>
                <a:lnTo>
                  <a:pt x="2318" y="2260"/>
                </a:lnTo>
                <a:lnTo>
                  <a:pt x="2380" y="2300"/>
                </a:lnTo>
                <a:lnTo>
                  <a:pt x="2438" y="2340"/>
                </a:lnTo>
                <a:lnTo>
                  <a:pt x="2490" y="2380"/>
                </a:lnTo>
                <a:lnTo>
                  <a:pt x="2537" y="2420"/>
                </a:lnTo>
                <a:lnTo>
                  <a:pt x="2577" y="2480"/>
                </a:lnTo>
                <a:lnTo>
                  <a:pt x="2609" y="2540"/>
                </a:lnTo>
                <a:lnTo>
                  <a:pt x="2633" y="2600"/>
                </a:lnTo>
                <a:lnTo>
                  <a:pt x="2648" y="2660"/>
                </a:lnTo>
                <a:lnTo>
                  <a:pt x="2653" y="2740"/>
                </a:lnTo>
                <a:lnTo>
                  <a:pt x="2653" y="2880"/>
                </a:lnTo>
                <a:lnTo>
                  <a:pt x="2649" y="2900"/>
                </a:lnTo>
                <a:lnTo>
                  <a:pt x="2639" y="2920"/>
                </a:lnTo>
                <a:close/>
                <a:moveTo>
                  <a:pt x="1353" y="2060"/>
                </a:moveTo>
                <a:lnTo>
                  <a:pt x="1217" y="2060"/>
                </a:lnTo>
                <a:lnTo>
                  <a:pt x="1029" y="2000"/>
                </a:lnTo>
                <a:lnTo>
                  <a:pt x="1533" y="2000"/>
                </a:lnTo>
                <a:lnTo>
                  <a:pt x="1498" y="2020"/>
                </a:lnTo>
                <a:lnTo>
                  <a:pt x="1353" y="2060"/>
                </a:lnTo>
                <a:close/>
              </a:path>
            </a:pathLst>
          </a:custGeom>
          <a:solidFill>
            <a:srgbClr val="D0011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12" name="TextBox 11">
            <a:extLst>
              <a:ext uri="{FF2B5EF4-FFF2-40B4-BE49-F238E27FC236}">
                <a16:creationId xmlns:a16="http://schemas.microsoft.com/office/drawing/2014/main" id="{68A24AA6-AB6F-C440-C37E-3E9C92F7D700}"/>
              </a:ext>
            </a:extLst>
          </p:cNvPr>
          <p:cNvSpPr txBox="1"/>
          <p:nvPr/>
        </p:nvSpPr>
        <p:spPr>
          <a:xfrm>
            <a:off x="9091601" y="4008873"/>
            <a:ext cx="2133832" cy="830997"/>
          </a:xfrm>
          <a:prstGeom prst="rect">
            <a:avLst/>
          </a:prstGeom>
          <a:noFill/>
        </p:spPr>
        <p:txBody>
          <a:bodyPr wrap="square" rtlCol="0">
            <a:spAutoFit/>
          </a:bodyPr>
          <a:lstStyle/>
          <a:p>
            <a:pPr algn="ctr"/>
            <a:r>
              <a:rPr lang="en-GB" sz="2400" b="1"/>
              <a:t>ND</a:t>
            </a:r>
          </a:p>
          <a:p>
            <a:pPr algn="ctr"/>
            <a:r>
              <a:rPr lang="en-GB" sz="2400" b="1"/>
              <a:t> Applicants</a:t>
            </a:r>
          </a:p>
        </p:txBody>
      </p:sp>
      <p:sp>
        <p:nvSpPr>
          <p:cNvPr id="13" name="TextBox 12">
            <a:extLst>
              <a:ext uri="{FF2B5EF4-FFF2-40B4-BE49-F238E27FC236}">
                <a16:creationId xmlns:a16="http://schemas.microsoft.com/office/drawing/2014/main" id="{141CB9E2-E3CD-9906-A193-135CC4B1922E}"/>
              </a:ext>
            </a:extLst>
          </p:cNvPr>
          <p:cNvSpPr txBox="1"/>
          <p:nvPr/>
        </p:nvSpPr>
        <p:spPr>
          <a:xfrm>
            <a:off x="1039198" y="2676615"/>
            <a:ext cx="2910631" cy="2616101"/>
          </a:xfrm>
          <a:prstGeom prst="rect">
            <a:avLst/>
          </a:prstGeom>
          <a:noFill/>
        </p:spPr>
        <p:txBody>
          <a:bodyPr wrap="square">
            <a:spAutoFit/>
          </a:bodyPr>
          <a:lstStyle/>
          <a:p>
            <a:pPr algn="ctr"/>
            <a:r>
              <a:rPr lang="en-GB" sz="8000">
                <a:solidFill>
                  <a:srgbClr val="CC0000"/>
                </a:solidFill>
              </a:rPr>
              <a:t>58.7%</a:t>
            </a:r>
          </a:p>
          <a:p>
            <a:pPr algn="ctr"/>
            <a:r>
              <a:rPr lang="en-GB" sz="2800"/>
              <a:t>OF APPLICANTS WERE NON-DETERMINED</a:t>
            </a:r>
          </a:p>
        </p:txBody>
      </p:sp>
      <p:sp>
        <p:nvSpPr>
          <p:cNvPr id="15" name="TextBox 14">
            <a:extLst>
              <a:ext uri="{FF2B5EF4-FFF2-40B4-BE49-F238E27FC236}">
                <a16:creationId xmlns:a16="http://schemas.microsoft.com/office/drawing/2014/main" id="{CAA4F8C1-DDD4-44BA-BBDA-292AAF0EFD0E}"/>
              </a:ext>
            </a:extLst>
          </p:cNvPr>
          <p:cNvSpPr txBox="1"/>
          <p:nvPr/>
        </p:nvSpPr>
        <p:spPr>
          <a:xfrm>
            <a:off x="1569898" y="5321370"/>
            <a:ext cx="1428205" cy="530145"/>
          </a:xfrm>
          <a:prstGeom prst="rect">
            <a:avLst/>
          </a:prstGeom>
          <a:noFill/>
        </p:spPr>
        <p:txBody>
          <a:bodyPr wrap="square" rtlCol="0">
            <a:spAutoFit/>
          </a:bodyPr>
          <a:lstStyle/>
          <a:p>
            <a:pPr>
              <a:lnSpc>
                <a:spcPct val="107000"/>
              </a:lnSpc>
              <a:spcAft>
                <a:spcPts val="800"/>
              </a:spcAft>
            </a:pPr>
            <a:r>
              <a:rPr lang="en-GB" sz="2800" b="1" kern="100">
                <a:effectLst/>
                <a:latin typeface="Work Sans" pitchFamily="2" charset="0"/>
                <a:ea typeface="Calibri" panose="020F0502020204030204" pitchFamily="34" charset="0"/>
                <a:cs typeface="Times New Roman" panose="02020603050405020304" pitchFamily="18" charset="0"/>
              </a:rPr>
              <a:t>▲2.4</a:t>
            </a:r>
            <a:r>
              <a:rPr lang="en-GB" sz="2800" b="1" kern="100">
                <a:effectLst/>
                <a:ea typeface="Calibri" panose="020F0502020204030204" pitchFamily="34" charset="0"/>
                <a:cs typeface="Times New Roman" panose="02020603050405020304" pitchFamily="18" charset="0"/>
              </a:rPr>
              <a:t>%</a:t>
            </a:r>
          </a:p>
        </p:txBody>
      </p:sp>
      <p:sp>
        <p:nvSpPr>
          <p:cNvPr id="16" name="TextBox 15">
            <a:extLst>
              <a:ext uri="{FF2B5EF4-FFF2-40B4-BE49-F238E27FC236}">
                <a16:creationId xmlns:a16="http://schemas.microsoft.com/office/drawing/2014/main" id="{7C238FA3-3705-4159-A517-FBAC7312E575}"/>
              </a:ext>
            </a:extLst>
          </p:cNvPr>
          <p:cNvSpPr txBox="1"/>
          <p:nvPr/>
        </p:nvSpPr>
        <p:spPr>
          <a:xfrm>
            <a:off x="5123597" y="5946150"/>
            <a:ext cx="1262082" cy="530145"/>
          </a:xfrm>
          <a:prstGeom prst="rect">
            <a:avLst/>
          </a:prstGeom>
          <a:noFill/>
        </p:spPr>
        <p:txBody>
          <a:bodyPr wrap="square" rtlCol="0">
            <a:spAutoFit/>
          </a:bodyPr>
          <a:lstStyle/>
          <a:p>
            <a:pPr>
              <a:lnSpc>
                <a:spcPct val="107000"/>
              </a:lnSpc>
              <a:spcAft>
                <a:spcPts val="800"/>
              </a:spcAft>
            </a:pPr>
            <a:r>
              <a:rPr lang="en-GB" sz="2800" kern="100">
                <a:effectLst/>
                <a:latin typeface="Work Sans" pitchFamily="2" charset="0"/>
                <a:ea typeface="Calibri" panose="020F0502020204030204" pitchFamily="34" charset="0"/>
                <a:cs typeface="Times New Roman" panose="02020603050405020304" pitchFamily="18" charset="0"/>
              </a:rPr>
              <a:t>▼</a:t>
            </a:r>
            <a:r>
              <a:rPr lang="en-GB" sz="2800" b="1" kern="100">
                <a:effectLst/>
                <a:ea typeface="Calibri" panose="020F0502020204030204" pitchFamily="34" charset="0"/>
                <a:cs typeface="Times New Roman" panose="02020603050405020304" pitchFamily="18" charset="0"/>
              </a:rPr>
              <a:t>0.7%</a:t>
            </a:r>
          </a:p>
        </p:txBody>
      </p:sp>
      <p:sp>
        <p:nvSpPr>
          <p:cNvPr id="24" name="TextBox 23">
            <a:extLst>
              <a:ext uri="{FF2B5EF4-FFF2-40B4-BE49-F238E27FC236}">
                <a16:creationId xmlns:a16="http://schemas.microsoft.com/office/drawing/2014/main" id="{1127997A-CF79-1BF6-8CAE-E9F7EB043922}"/>
              </a:ext>
            </a:extLst>
          </p:cNvPr>
          <p:cNvSpPr txBox="1"/>
          <p:nvPr/>
        </p:nvSpPr>
        <p:spPr>
          <a:xfrm>
            <a:off x="7308049" y="5925391"/>
            <a:ext cx="1555313" cy="530145"/>
          </a:xfrm>
          <a:prstGeom prst="rect">
            <a:avLst/>
          </a:prstGeom>
          <a:noFill/>
        </p:spPr>
        <p:txBody>
          <a:bodyPr wrap="square" rtlCol="0">
            <a:spAutoFit/>
          </a:bodyPr>
          <a:lstStyle/>
          <a:p>
            <a:pPr>
              <a:lnSpc>
                <a:spcPct val="107000"/>
              </a:lnSpc>
              <a:spcAft>
                <a:spcPts val="800"/>
              </a:spcAft>
            </a:pPr>
            <a:r>
              <a:rPr lang="en-GB" sz="2800" kern="100">
                <a:effectLst/>
                <a:latin typeface="Work Sans" pitchFamily="2" charset="0"/>
                <a:ea typeface="Calibri" panose="020F0502020204030204" pitchFamily="34" charset="0"/>
                <a:cs typeface="Times New Roman" panose="02020603050405020304" pitchFamily="18" charset="0"/>
              </a:rPr>
              <a:t>▼</a:t>
            </a:r>
            <a:r>
              <a:rPr lang="en-GB" sz="2800" b="1" kern="100">
                <a:effectLst/>
                <a:latin typeface="Work Sans" pitchFamily="2" charset="0"/>
                <a:ea typeface="Calibri" panose="020F0502020204030204" pitchFamily="34" charset="0"/>
                <a:cs typeface="Times New Roman" panose="02020603050405020304" pitchFamily="18" charset="0"/>
              </a:rPr>
              <a:t>1</a:t>
            </a:r>
            <a:r>
              <a:rPr lang="en-GB" sz="2800" b="1" kern="100">
                <a:effectLst/>
                <a:ea typeface="Calibri" panose="020F0502020204030204" pitchFamily="34" charset="0"/>
                <a:cs typeface="Times New Roman" panose="02020603050405020304" pitchFamily="18" charset="0"/>
              </a:rPr>
              <a:t>.7%</a:t>
            </a:r>
          </a:p>
        </p:txBody>
      </p:sp>
      <p:sp>
        <p:nvSpPr>
          <p:cNvPr id="30" name="TextBox 29">
            <a:extLst>
              <a:ext uri="{FF2B5EF4-FFF2-40B4-BE49-F238E27FC236}">
                <a16:creationId xmlns:a16="http://schemas.microsoft.com/office/drawing/2014/main" id="{C3B82950-F046-C778-AE1B-EC9B09671EAC}"/>
              </a:ext>
            </a:extLst>
          </p:cNvPr>
          <p:cNvSpPr txBox="1"/>
          <p:nvPr/>
        </p:nvSpPr>
        <p:spPr>
          <a:xfrm>
            <a:off x="9771101" y="5929656"/>
            <a:ext cx="1454332" cy="530145"/>
          </a:xfrm>
          <a:prstGeom prst="rect">
            <a:avLst/>
          </a:prstGeom>
          <a:noFill/>
        </p:spPr>
        <p:txBody>
          <a:bodyPr wrap="square" rtlCol="0">
            <a:spAutoFit/>
          </a:bodyPr>
          <a:lstStyle/>
          <a:p>
            <a:pPr>
              <a:lnSpc>
                <a:spcPct val="107000"/>
              </a:lnSpc>
              <a:spcAft>
                <a:spcPts val="800"/>
              </a:spcAft>
            </a:pPr>
            <a:r>
              <a:rPr lang="en-GB" sz="2800" b="1" kern="100">
                <a:effectLst/>
                <a:latin typeface="Work Sans" pitchFamily="2" charset="0"/>
                <a:ea typeface="Calibri" panose="020F0502020204030204" pitchFamily="34" charset="0"/>
                <a:cs typeface="Times New Roman" panose="02020603050405020304" pitchFamily="18" charset="0"/>
              </a:rPr>
              <a:t>▲2.4</a:t>
            </a:r>
            <a:r>
              <a:rPr lang="en-GB" sz="2800" b="1" kern="100">
                <a:effectLst/>
                <a:ea typeface="Calibri" panose="020F0502020204030204" pitchFamily="34" charset="0"/>
                <a:cs typeface="Times New Roman" panose="02020603050405020304" pitchFamily="18" charset="0"/>
              </a:rPr>
              <a:t>%</a:t>
            </a:r>
          </a:p>
        </p:txBody>
      </p:sp>
      <p:sp>
        <p:nvSpPr>
          <p:cNvPr id="4" name="TextBox 3">
            <a:extLst>
              <a:ext uri="{FF2B5EF4-FFF2-40B4-BE49-F238E27FC236}">
                <a16:creationId xmlns:a16="http://schemas.microsoft.com/office/drawing/2014/main" id="{09FA36B2-AA77-7A62-3B7D-B60D3AC29287}"/>
              </a:ext>
            </a:extLst>
          </p:cNvPr>
          <p:cNvSpPr txBox="1"/>
          <p:nvPr/>
        </p:nvSpPr>
        <p:spPr>
          <a:xfrm>
            <a:off x="1091489" y="1761438"/>
            <a:ext cx="10201382" cy="523220"/>
          </a:xfrm>
          <a:prstGeom prst="rect">
            <a:avLst/>
          </a:prstGeom>
          <a:noFill/>
        </p:spPr>
        <p:txBody>
          <a:bodyPr wrap="none" rtlCol="0">
            <a:spAutoFit/>
          </a:bodyPr>
          <a:lstStyle/>
          <a:p>
            <a:r>
              <a:rPr lang="en-GB" sz="2800" b="1"/>
              <a:t>In 2022 the highest percentage of applicants were Non-Determined</a:t>
            </a:r>
          </a:p>
        </p:txBody>
      </p:sp>
      <p:sp>
        <p:nvSpPr>
          <p:cNvPr id="5" name="TextBox 4">
            <a:extLst>
              <a:ext uri="{FF2B5EF4-FFF2-40B4-BE49-F238E27FC236}">
                <a16:creationId xmlns:a16="http://schemas.microsoft.com/office/drawing/2014/main" id="{5097F5F5-234E-C3D0-583C-6ACE42D4EFD9}"/>
              </a:ext>
            </a:extLst>
          </p:cNvPr>
          <p:cNvSpPr txBox="1"/>
          <p:nvPr/>
        </p:nvSpPr>
        <p:spPr>
          <a:xfrm>
            <a:off x="1310561" y="1386187"/>
            <a:ext cx="7936301" cy="307777"/>
          </a:xfrm>
          <a:prstGeom prst="rect">
            <a:avLst/>
          </a:prstGeom>
          <a:noFill/>
        </p:spPr>
        <p:txBody>
          <a:bodyPr wrap="square" rtlCol="0">
            <a:spAutoFit/>
          </a:bodyPr>
          <a:lstStyle/>
          <a:p>
            <a:r>
              <a:rPr lang="en-GB" sz="1400">
                <a:solidFill>
                  <a:srgbClr val="FF0000"/>
                </a:solidFill>
              </a:rPr>
              <a:t>*</a:t>
            </a:r>
            <a:r>
              <a:rPr lang="en-GB" sz="1400" i="1">
                <a:solidFill>
                  <a:srgbClr val="FF0000"/>
                </a:solidFill>
              </a:rPr>
              <a:t>including Non-Determined</a:t>
            </a:r>
            <a:endParaRPr lang="en-GB" sz="1400">
              <a:solidFill>
                <a:srgbClr val="FF0000"/>
              </a:solidFill>
            </a:endParaRPr>
          </a:p>
        </p:txBody>
      </p:sp>
      <p:sp>
        <p:nvSpPr>
          <p:cNvPr id="8" name="Slide Number Placeholder 7">
            <a:extLst>
              <a:ext uri="{FF2B5EF4-FFF2-40B4-BE49-F238E27FC236}">
                <a16:creationId xmlns:a16="http://schemas.microsoft.com/office/drawing/2014/main" id="{2824F834-ED16-CB0E-5205-8F43B4D8636C}"/>
              </a:ext>
            </a:extLst>
          </p:cNvPr>
          <p:cNvSpPr>
            <a:spLocks noGrp="1"/>
          </p:cNvSpPr>
          <p:nvPr>
            <p:ph type="sldNum" sz="quarter" idx="12"/>
          </p:nvPr>
        </p:nvSpPr>
        <p:spPr/>
        <p:txBody>
          <a:bodyPr/>
          <a:lstStyle/>
          <a:p>
            <a:fld id="{9DAEB418-C126-404C-A832-46C3209D1622}" type="slidenum">
              <a:rPr lang="en-GB" smtClean="0"/>
              <a:t>12</a:t>
            </a:fld>
            <a:endParaRPr lang="en-US" dirty="0"/>
          </a:p>
        </p:txBody>
      </p:sp>
      <p:sp>
        <p:nvSpPr>
          <p:cNvPr id="14" name="Rectangle 13"/>
          <p:cNvSpPr/>
          <p:nvPr/>
        </p:nvSpPr>
        <p:spPr>
          <a:xfrm>
            <a:off x="4535957" y="6515670"/>
            <a:ext cx="4121641" cy="246221"/>
          </a:xfrm>
          <a:prstGeom prst="rect">
            <a:avLst/>
          </a:prstGeom>
        </p:spPr>
        <p:txBody>
          <a:bodyPr wrap="none">
            <a:spAutoFit/>
          </a:bodyPr>
          <a:lstStyle/>
          <a:p>
            <a:r>
              <a:rPr lang="en-US" sz="1000" dirty="0"/>
              <a:t>P = Protestant, RC =Roman Catholic, ND = Non-Determined (Neither P or RC)</a:t>
            </a:r>
          </a:p>
        </p:txBody>
      </p:sp>
      <p:pic>
        <p:nvPicPr>
          <p:cNvPr id="31" name="Picture 9"/>
          <p:cNvPicPr>
            <a:picLocks noChangeAspect="1"/>
          </p:cNvPicPr>
          <p:nvPr/>
        </p:nvPicPr>
        <p:blipFill>
          <a:blip r:embed="rId3"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3917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8F476-5141-4400-98A0-F6CE4A6D4540}"/>
              </a:ext>
            </a:extLst>
          </p:cNvPr>
          <p:cNvSpPr>
            <a:spLocks noGrp="1"/>
          </p:cNvSpPr>
          <p:nvPr>
            <p:ph type="title"/>
          </p:nvPr>
        </p:nvSpPr>
        <p:spPr/>
        <p:txBody>
          <a:bodyPr/>
          <a:lstStyle/>
          <a:p>
            <a:r>
              <a:rPr lang="en-GB" b="1"/>
              <a:t>Recruitment –Appointments (2019 -2022)</a:t>
            </a:r>
          </a:p>
        </p:txBody>
      </p:sp>
      <p:sp>
        <p:nvSpPr>
          <p:cNvPr id="5" name="TextBox 4">
            <a:extLst>
              <a:ext uri="{FF2B5EF4-FFF2-40B4-BE49-F238E27FC236}">
                <a16:creationId xmlns:a16="http://schemas.microsoft.com/office/drawing/2014/main" id="{C06479EA-6112-482D-AF4B-7A8ABA072151}"/>
              </a:ext>
            </a:extLst>
          </p:cNvPr>
          <p:cNvSpPr txBox="1"/>
          <p:nvPr/>
        </p:nvSpPr>
        <p:spPr>
          <a:xfrm>
            <a:off x="1366596" y="4486957"/>
            <a:ext cx="2609570" cy="707886"/>
          </a:xfrm>
          <a:prstGeom prst="rect">
            <a:avLst/>
          </a:prstGeom>
          <a:noFill/>
        </p:spPr>
        <p:txBody>
          <a:bodyPr wrap="square" rtlCol="0">
            <a:spAutoFit/>
          </a:bodyPr>
          <a:lstStyle/>
          <a:p>
            <a:pPr lvl="0" algn="ctr"/>
            <a:r>
              <a:rPr lang="en-GB" sz="2000"/>
              <a:t>An </a:t>
            </a:r>
            <a:r>
              <a:rPr lang="en-GB" sz="2000" b="1"/>
              <a:t>increase</a:t>
            </a:r>
            <a:r>
              <a:rPr lang="en-GB" sz="2000"/>
              <a:t> of 0.2% from 2019</a:t>
            </a:r>
          </a:p>
        </p:txBody>
      </p:sp>
      <p:grpSp>
        <p:nvGrpSpPr>
          <p:cNvPr id="13" name="Group 12">
            <a:extLst>
              <a:ext uri="{FF2B5EF4-FFF2-40B4-BE49-F238E27FC236}">
                <a16:creationId xmlns:a16="http://schemas.microsoft.com/office/drawing/2014/main" id="{5A61C81C-01BD-4353-9FB0-BE14488473F4}"/>
              </a:ext>
            </a:extLst>
          </p:cNvPr>
          <p:cNvGrpSpPr/>
          <p:nvPr/>
        </p:nvGrpSpPr>
        <p:grpSpPr>
          <a:xfrm>
            <a:off x="7566843" y="4359651"/>
            <a:ext cx="1906200" cy="1306334"/>
            <a:chOff x="8810534" y="5085745"/>
            <a:chExt cx="1580774" cy="811007"/>
          </a:xfrm>
        </p:grpSpPr>
        <p:sp>
          <p:nvSpPr>
            <p:cNvPr id="14" name="Oval 13">
              <a:extLst>
                <a:ext uri="{FF2B5EF4-FFF2-40B4-BE49-F238E27FC236}">
                  <a16:creationId xmlns:a16="http://schemas.microsoft.com/office/drawing/2014/main" id="{789EAEA1-2B26-4AE8-BC74-A29B3B3A8442}"/>
                </a:ext>
              </a:extLst>
            </p:cNvPr>
            <p:cNvSpPr/>
            <p:nvPr/>
          </p:nvSpPr>
          <p:spPr>
            <a:xfrm>
              <a:off x="8810534" y="5085745"/>
              <a:ext cx="1545172" cy="631610"/>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5BE0E658-2B30-431E-B7D4-6160C1529CF7}"/>
                </a:ext>
              </a:extLst>
            </p:cNvPr>
            <p:cNvSpPr txBox="1"/>
            <p:nvPr/>
          </p:nvSpPr>
          <p:spPr>
            <a:xfrm>
              <a:off x="8835141" y="5122894"/>
              <a:ext cx="1556167" cy="773858"/>
            </a:xfrm>
            <a:prstGeom prst="rect">
              <a:avLst/>
            </a:prstGeom>
            <a:noFill/>
          </p:spPr>
          <p:txBody>
            <a:bodyPr wrap="square" rtlCol="0">
              <a:spAutoFit/>
            </a:bodyPr>
            <a:lstStyle/>
            <a:p>
              <a:pPr algn="ctr"/>
              <a:r>
                <a:rPr lang="en-GB" sz="2500" b="1">
                  <a:solidFill>
                    <a:schemeClr val="bg1"/>
                  </a:solidFill>
                </a:rPr>
                <a:t>30.9%</a:t>
              </a:r>
            </a:p>
            <a:p>
              <a:pPr algn="ctr"/>
              <a:r>
                <a:rPr lang="en-GB" sz="2500" b="1">
                  <a:solidFill>
                    <a:schemeClr val="bg1"/>
                  </a:solidFill>
                </a:rPr>
                <a:t>(212)</a:t>
              </a:r>
            </a:p>
            <a:p>
              <a:pPr algn="ctr"/>
              <a:endParaRPr lang="en-GB" sz="2500" b="1">
                <a:solidFill>
                  <a:schemeClr val="bg1"/>
                </a:solidFill>
              </a:endParaRPr>
            </a:p>
          </p:txBody>
        </p:sp>
      </p:grpSp>
      <p:grpSp>
        <p:nvGrpSpPr>
          <p:cNvPr id="16" name="Group 15">
            <a:extLst>
              <a:ext uri="{FF2B5EF4-FFF2-40B4-BE49-F238E27FC236}">
                <a16:creationId xmlns:a16="http://schemas.microsoft.com/office/drawing/2014/main" id="{32785125-2081-43DE-8DA3-2F51329D2BD0}"/>
              </a:ext>
            </a:extLst>
          </p:cNvPr>
          <p:cNvGrpSpPr/>
          <p:nvPr/>
        </p:nvGrpSpPr>
        <p:grpSpPr>
          <a:xfrm>
            <a:off x="9869614" y="4311882"/>
            <a:ext cx="1863268" cy="1017369"/>
            <a:chOff x="8810534" y="5085745"/>
            <a:chExt cx="1545172" cy="631610"/>
          </a:xfrm>
        </p:grpSpPr>
        <p:sp>
          <p:nvSpPr>
            <p:cNvPr id="17" name="Oval 16">
              <a:extLst>
                <a:ext uri="{FF2B5EF4-FFF2-40B4-BE49-F238E27FC236}">
                  <a16:creationId xmlns:a16="http://schemas.microsoft.com/office/drawing/2014/main" id="{748E8C8E-44E1-4E46-9CEE-09061726039D}"/>
                </a:ext>
              </a:extLst>
            </p:cNvPr>
            <p:cNvSpPr/>
            <p:nvPr/>
          </p:nvSpPr>
          <p:spPr>
            <a:xfrm>
              <a:off x="8810534" y="5085745"/>
              <a:ext cx="1545172" cy="631610"/>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E499B5FD-D54C-448F-A21F-3E3EB2189EB0}"/>
                </a:ext>
              </a:extLst>
            </p:cNvPr>
            <p:cNvSpPr txBox="1"/>
            <p:nvPr/>
          </p:nvSpPr>
          <p:spPr>
            <a:xfrm>
              <a:off x="8923736" y="5123188"/>
              <a:ext cx="1414697" cy="535012"/>
            </a:xfrm>
            <a:prstGeom prst="rect">
              <a:avLst/>
            </a:prstGeom>
            <a:noFill/>
          </p:spPr>
          <p:txBody>
            <a:bodyPr wrap="square" rtlCol="0">
              <a:spAutoFit/>
            </a:bodyPr>
            <a:lstStyle/>
            <a:p>
              <a:pPr algn="ctr"/>
              <a:r>
                <a:rPr lang="en-GB" sz="2500" b="1">
                  <a:solidFill>
                    <a:schemeClr val="bg1"/>
                  </a:solidFill>
                </a:rPr>
                <a:t>42.7%</a:t>
              </a:r>
            </a:p>
            <a:p>
              <a:pPr algn="ctr"/>
              <a:r>
                <a:rPr lang="en-GB" sz="2500" b="1">
                  <a:solidFill>
                    <a:schemeClr val="bg1"/>
                  </a:solidFill>
                </a:rPr>
                <a:t>(293)</a:t>
              </a:r>
            </a:p>
          </p:txBody>
        </p:sp>
      </p:grpSp>
      <p:grpSp>
        <p:nvGrpSpPr>
          <p:cNvPr id="20" name="Group 19">
            <a:extLst>
              <a:ext uri="{FF2B5EF4-FFF2-40B4-BE49-F238E27FC236}">
                <a16:creationId xmlns:a16="http://schemas.microsoft.com/office/drawing/2014/main" id="{B4D49029-0B1B-4339-94AE-D6BB078BFE46}"/>
              </a:ext>
            </a:extLst>
          </p:cNvPr>
          <p:cNvGrpSpPr/>
          <p:nvPr/>
        </p:nvGrpSpPr>
        <p:grpSpPr>
          <a:xfrm>
            <a:off x="5260066" y="4359651"/>
            <a:ext cx="1906200" cy="1017369"/>
            <a:chOff x="8810534" y="5085745"/>
            <a:chExt cx="1580774" cy="631610"/>
          </a:xfrm>
        </p:grpSpPr>
        <p:sp>
          <p:nvSpPr>
            <p:cNvPr id="21" name="Oval 20">
              <a:extLst>
                <a:ext uri="{FF2B5EF4-FFF2-40B4-BE49-F238E27FC236}">
                  <a16:creationId xmlns:a16="http://schemas.microsoft.com/office/drawing/2014/main" id="{0A46ACE5-10B2-4B76-9AEE-675E7D73B4DC}"/>
                </a:ext>
              </a:extLst>
            </p:cNvPr>
            <p:cNvSpPr/>
            <p:nvPr/>
          </p:nvSpPr>
          <p:spPr>
            <a:xfrm>
              <a:off x="8810534" y="5085745"/>
              <a:ext cx="1545172" cy="631610"/>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8B3B99D0-8D47-45FC-87CF-ACFFE3E6E2F8}"/>
                </a:ext>
              </a:extLst>
            </p:cNvPr>
            <p:cNvSpPr txBox="1"/>
            <p:nvPr/>
          </p:nvSpPr>
          <p:spPr>
            <a:xfrm>
              <a:off x="8835141" y="5122894"/>
              <a:ext cx="1556167" cy="535012"/>
            </a:xfrm>
            <a:prstGeom prst="rect">
              <a:avLst/>
            </a:prstGeom>
            <a:noFill/>
          </p:spPr>
          <p:txBody>
            <a:bodyPr wrap="square" rtlCol="0">
              <a:spAutoFit/>
            </a:bodyPr>
            <a:lstStyle/>
            <a:p>
              <a:pPr algn="ctr"/>
              <a:r>
                <a:rPr lang="en-GB" sz="2500" b="1">
                  <a:solidFill>
                    <a:schemeClr val="bg1"/>
                  </a:solidFill>
                </a:rPr>
                <a:t>26.4%</a:t>
              </a:r>
            </a:p>
            <a:p>
              <a:pPr algn="ctr"/>
              <a:r>
                <a:rPr lang="en-GB" sz="2500" b="1">
                  <a:solidFill>
                    <a:schemeClr val="bg1"/>
                  </a:solidFill>
                </a:rPr>
                <a:t>(181)</a:t>
              </a:r>
            </a:p>
          </p:txBody>
        </p:sp>
      </p:grpSp>
      <p:cxnSp>
        <p:nvCxnSpPr>
          <p:cNvPr id="41" name="Straight Connector 40">
            <a:extLst>
              <a:ext uri="{FF2B5EF4-FFF2-40B4-BE49-F238E27FC236}">
                <a16:creationId xmlns:a16="http://schemas.microsoft.com/office/drawing/2014/main" id="{FF075CC0-DFC3-4E34-AA70-88947B39960B}"/>
              </a:ext>
            </a:extLst>
          </p:cNvPr>
          <p:cNvCxnSpPr>
            <a:cxnSpLocks/>
          </p:cNvCxnSpPr>
          <p:nvPr/>
        </p:nvCxnSpPr>
        <p:spPr>
          <a:xfrm>
            <a:off x="4884821" y="1984952"/>
            <a:ext cx="0" cy="3841082"/>
          </a:xfrm>
          <a:prstGeom prst="line">
            <a:avLst/>
          </a:prstGeom>
          <a:ln w="28575"/>
        </p:spPr>
        <p:style>
          <a:lnRef idx="1">
            <a:schemeClr val="dk1"/>
          </a:lnRef>
          <a:fillRef idx="0">
            <a:schemeClr val="dk1"/>
          </a:fillRef>
          <a:effectRef idx="0">
            <a:schemeClr val="dk1"/>
          </a:effectRef>
          <a:fontRef idx="minor">
            <a:schemeClr val="tx1"/>
          </a:fontRef>
        </p:style>
      </p:cxnSp>
      <p:sp>
        <p:nvSpPr>
          <p:cNvPr id="3" name="Freeform: Shape 2">
            <a:extLst>
              <a:ext uri="{FF2B5EF4-FFF2-40B4-BE49-F238E27FC236}">
                <a16:creationId xmlns:a16="http://schemas.microsoft.com/office/drawing/2014/main" id="{3472F0F4-F80A-FBE8-5218-36120DFAD427}"/>
              </a:ext>
            </a:extLst>
          </p:cNvPr>
          <p:cNvSpPr>
            <a:spLocks/>
          </p:cNvSpPr>
          <p:nvPr/>
        </p:nvSpPr>
        <p:spPr bwMode="auto">
          <a:xfrm>
            <a:off x="5272752" y="1744516"/>
            <a:ext cx="2159635" cy="1799590"/>
          </a:xfrm>
          <a:custGeom>
            <a:avLst/>
            <a:gdLst>
              <a:gd name="T0" fmla="+- 0 1098 539"/>
              <a:gd name="T1" fmla="*/ T0 w 3540"/>
              <a:gd name="T2" fmla="+- 0 979 179"/>
              <a:gd name="T3" fmla="*/ 979 h 2920"/>
              <a:gd name="T4" fmla="+- 0 1190 539"/>
              <a:gd name="T5" fmla="*/ T4 w 3540"/>
              <a:gd name="T6" fmla="+- 0 499 179"/>
              <a:gd name="T7" fmla="*/ 499 h 2920"/>
              <a:gd name="T8" fmla="+- 0 1535 539"/>
              <a:gd name="T9" fmla="*/ T8 w 3540"/>
              <a:gd name="T10" fmla="+- 0 339 179"/>
              <a:gd name="T11" fmla="*/ 339 h 2920"/>
              <a:gd name="T12" fmla="+- 0 2052 539"/>
              <a:gd name="T13" fmla="*/ T12 w 3540"/>
              <a:gd name="T14" fmla="+- 0 179 179"/>
              <a:gd name="T15" fmla="*/ 179 h 2920"/>
              <a:gd name="T16" fmla="+- 0 2065 539"/>
              <a:gd name="T17" fmla="*/ T16 w 3540"/>
              <a:gd name="T18" fmla="+- 0 279 179"/>
              <a:gd name="T19" fmla="*/ 279 h 2920"/>
              <a:gd name="T20" fmla="+- 0 1613 539"/>
              <a:gd name="T21" fmla="*/ T20 w 3540"/>
              <a:gd name="T22" fmla="+- 0 419 179"/>
              <a:gd name="T23" fmla="*/ 419 h 2920"/>
              <a:gd name="T24" fmla="+- 0 1248 539"/>
              <a:gd name="T25" fmla="*/ T24 w 3540"/>
              <a:gd name="T26" fmla="+- 0 599 179"/>
              <a:gd name="T27" fmla="*/ 599 h 2920"/>
              <a:gd name="T28" fmla="+- 0 1220 539"/>
              <a:gd name="T29" fmla="*/ T28 w 3540"/>
              <a:gd name="T30" fmla="+- 0 999 179"/>
              <a:gd name="T31" fmla="*/ 999 h 2920"/>
              <a:gd name="T32" fmla="+- 0 1129 539"/>
              <a:gd name="T33" fmla="*/ T32 w 3540"/>
              <a:gd name="T34" fmla="+- 0 1099 179"/>
              <a:gd name="T35" fmla="*/ 1099 h 2920"/>
              <a:gd name="T36" fmla="+- 0 2941 539"/>
              <a:gd name="T37" fmla="*/ T36 w 3540"/>
              <a:gd name="T38" fmla="+- 0 219 179"/>
              <a:gd name="T39" fmla="*/ 219 h 2920"/>
              <a:gd name="T40" fmla="+- 0 3975 539"/>
              <a:gd name="T41" fmla="*/ T40 w 3540"/>
              <a:gd name="T42" fmla="+- 0 2859 179"/>
              <a:gd name="T43" fmla="*/ 2859 h 2920"/>
              <a:gd name="T44" fmla="+- 0 3725 539"/>
              <a:gd name="T45" fmla="*/ T44 w 3540"/>
              <a:gd name="T46" fmla="+- 0 2559 179"/>
              <a:gd name="T47" fmla="*/ 2559 h 2920"/>
              <a:gd name="T48" fmla="+- 0 3171 539"/>
              <a:gd name="T49" fmla="*/ T48 w 3540"/>
              <a:gd name="T50" fmla="+- 0 2359 179"/>
              <a:gd name="T51" fmla="*/ 2359 h 2920"/>
              <a:gd name="T52" fmla="+- 0 2753 539"/>
              <a:gd name="T53" fmla="*/ T52 w 3540"/>
              <a:gd name="T54" fmla="+- 0 1959 179"/>
              <a:gd name="T55" fmla="*/ 1959 h 2920"/>
              <a:gd name="T56" fmla="+- 0 3147 539"/>
              <a:gd name="T57" fmla="*/ T56 w 3540"/>
              <a:gd name="T58" fmla="+- 0 1859 179"/>
              <a:gd name="T59" fmla="*/ 1859 h 2920"/>
              <a:gd name="T60" fmla="+- 0 3577 539"/>
              <a:gd name="T61" fmla="*/ T60 w 3540"/>
              <a:gd name="T62" fmla="+- 0 1659 179"/>
              <a:gd name="T63" fmla="*/ 1659 h 2920"/>
              <a:gd name="T64" fmla="+- 0 3701 539"/>
              <a:gd name="T65" fmla="*/ T64 w 3540"/>
              <a:gd name="T66" fmla="+- 0 1419 179"/>
              <a:gd name="T67" fmla="*/ 1419 h 2920"/>
              <a:gd name="T68" fmla="+- 0 3491 539"/>
              <a:gd name="T69" fmla="*/ T68 w 3540"/>
              <a:gd name="T70" fmla="+- 0 999 179"/>
              <a:gd name="T71" fmla="*/ 999 h 2920"/>
              <a:gd name="T72" fmla="+- 0 3363 539"/>
              <a:gd name="T73" fmla="*/ T72 w 3540"/>
              <a:gd name="T74" fmla="+- 0 659 179"/>
              <a:gd name="T75" fmla="*/ 659 h 2920"/>
              <a:gd name="T76" fmla="+- 0 3050 539"/>
              <a:gd name="T77" fmla="*/ T76 w 3540"/>
              <a:gd name="T78" fmla="+- 0 339 179"/>
              <a:gd name="T79" fmla="*/ 339 h 2920"/>
              <a:gd name="T80" fmla="+- 0 2753 539"/>
              <a:gd name="T81" fmla="*/ T80 w 3540"/>
              <a:gd name="T82" fmla="+- 0 239 179"/>
              <a:gd name="T83" fmla="*/ 239 h 2920"/>
              <a:gd name="T84" fmla="+- 0 3242 539"/>
              <a:gd name="T85" fmla="*/ T84 w 3540"/>
              <a:gd name="T86" fmla="+- 0 359 179"/>
              <a:gd name="T87" fmla="*/ 359 h 2920"/>
              <a:gd name="T88" fmla="+- 0 3504 539"/>
              <a:gd name="T89" fmla="*/ T88 w 3540"/>
              <a:gd name="T90" fmla="+- 0 719 179"/>
              <a:gd name="T91" fmla="*/ 719 h 2920"/>
              <a:gd name="T92" fmla="+- 0 3758 539"/>
              <a:gd name="T93" fmla="*/ T92 w 3540"/>
              <a:gd name="T94" fmla="+- 0 1319 179"/>
              <a:gd name="T95" fmla="*/ 1319 h 2920"/>
              <a:gd name="T96" fmla="+- 0 3829 539"/>
              <a:gd name="T97" fmla="*/ T96 w 3540"/>
              <a:gd name="T98" fmla="+- 0 1479 179"/>
              <a:gd name="T99" fmla="*/ 1479 h 2920"/>
              <a:gd name="T100" fmla="+- 0 3629 539"/>
              <a:gd name="T101" fmla="*/ T100 w 3540"/>
              <a:gd name="T102" fmla="+- 0 1739 179"/>
              <a:gd name="T103" fmla="*/ 1739 h 2920"/>
              <a:gd name="T104" fmla="+- 0 3106 539"/>
              <a:gd name="T105" fmla="*/ T104 w 3540"/>
              <a:gd name="T106" fmla="+- 0 1979 179"/>
              <a:gd name="T107" fmla="*/ 1979 h 2920"/>
              <a:gd name="T108" fmla="+- 0 3777 539"/>
              <a:gd name="T109" fmla="*/ T108 w 3540"/>
              <a:gd name="T110" fmla="+- 0 2459 179"/>
              <a:gd name="T111" fmla="*/ 2459 h 2920"/>
              <a:gd name="T112" fmla="+- 0 4056 539"/>
              <a:gd name="T113" fmla="*/ T112 w 3540"/>
              <a:gd name="T114" fmla="+- 0 2799 179"/>
              <a:gd name="T115" fmla="*/ 2799 h 2920"/>
              <a:gd name="T116" fmla="+- 0 2204 539"/>
              <a:gd name="T117" fmla="*/ T116 w 3540"/>
              <a:gd name="T118" fmla="+- 0 2139 179"/>
              <a:gd name="T119" fmla="*/ 2139 h 2920"/>
              <a:gd name="T120" fmla="+- 0 2276 539"/>
              <a:gd name="T121" fmla="*/ T120 w 3540"/>
              <a:gd name="T122" fmla="+- 0 1919 179"/>
              <a:gd name="T123" fmla="*/ 1919 h 2920"/>
              <a:gd name="T124" fmla="+- 0 2494 539"/>
              <a:gd name="T125" fmla="*/ T124 w 3540"/>
              <a:gd name="T126" fmla="+- 0 1539 179"/>
              <a:gd name="T127" fmla="*/ 1539 h 2920"/>
              <a:gd name="T128" fmla="+- 0 2591 539"/>
              <a:gd name="T129" fmla="*/ T128 w 3540"/>
              <a:gd name="T130" fmla="+- 0 1399 179"/>
              <a:gd name="T131" fmla="*/ 1399 h 2920"/>
              <a:gd name="T132" fmla="+- 0 2554 539"/>
              <a:gd name="T133" fmla="*/ T132 w 3540"/>
              <a:gd name="T134" fmla="+- 0 1039 179"/>
              <a:gd name="T135" fmla="*/ 1039 h 2920"/>
              <a:gd name="T136" fmla="+- 0 2504 539"/>
              <a:gd name="T137" fmla="*/ T136 w 3540"/>
              <a:gd name="T138" fmla="+- 0 719 179"/>
              <a:gd name="T139" fmla="*/ 719 h 2920"/>
              <a:gd name="T140" fmla="+- 0 2561 539"/>
              <a:gd name="T141" fmla="*/ T140 w 3540"/>
              <a:gd name="T142" fmla="+- 0 459 179"/>
              <a:gd name="T143" fmla="*/ 459 h 2920"/>
              <a:gd name="T144" fmla="+- 0 2180 539"/>
              <a:gd name="T145" fmla="*/ T144 w 3540"/>
              <a:gd name="T146" fmla="+- 0 259 179"/>
              <a:gd name="T147" fmla="*/ 259 h 2920"/>
              <a:gd name="T148" fmla="+- 0 2680 539"/>
              <a:gd name="T149" fmla="*/ T148 w 3540"/>
              <a:gd name="T150" fmla="+- 0 539 179"/>
              <a:gd name="T151" fmla="*/ 539 h 2920"/>
              <a:gd name="T152" fmla="+- 0 2666 539"/>
              <a:gd name="T153" fmla="*/ T152 w 3540"/>
              <a:gd name="T154" fmla="+- 0 999 179"/>
              <a:gd name="T155" fmla="*/ 999 h 2920"/>
              <a:gd name="T156" fmla="+- 0 2657 539"/>
              <a:gd name="T157" fmla="*/ T156 w 3540"/>
              <a:gd name="T158" fmla="+- 0 1479 179"/>
              <a:gd name="T159" fmla="*/ 1479 h 2920"/>
              <a:gd name="T160" fmla="+- 0 2467 539"/>
              <a:gd name="T161" fmla="*/ T160 w 3540"/>
              <a:gd name="T162" fmla="+- 0 1839 179"/>
              <a:gd name="T163" fmla="*/ 1839 h 2920"/>
              <a:gd name="T164" fmla="+- 0 2204 539"/>
              <a:gd name="T165" fmla="*/ T164 w 3540"/>
              <a:gd name="T166" fmla="+- 0 2139 179"/>
              <a:gd name="T167" fmla="*/ 2139 h 2920"/>
              <a:gd name="T168" fmla="+- 0 543 539"/>
              <a:gd name="T169" fmla="*/ T168 w 3540"/>
              <a:gd name="T170" fmla="+- 0 2839 179"/>
              <a:gd name="T171" fmla="*/ 2839 h 2920"/>
              <a:gd name="T172" fmla="+- 0 722 539"/>
              <a:gd name="T173" fmla="*/ T172 w 3540"/>
              <a:gd name="T174" fmla="+- 0 2499 179"/>
              <a:gd name="T175" fmla="*/ 2499 h 2920"/>
              <a:gd name="T176" fmla="+- 0 1303 539"/>
              <a:gd name="T177" fmla="*/ T176 w 3540"/>
              <a:gd name="T178" fmla="+- 0 2379 179"/>
              <a:gd name="T179" fmla="*/ 2379 h 2920"/>
              <a:gd name="T180" fmla="+- 0 1211 539"/>
              <a:gd name="T181" fmla="*/ T180 w 3540"/>
              <a:gd name="T182" fmla="+- 0 1859 179"/>
              <a:gd name="T183" fmla="*/ 1859 h 2920"/>
              <a:gd name="T184" fmla="+- 0 1053 539"/>
              <a:gd name="T185" fmla="*/ T184 w 3540"/>
              <a:gd name="T186" fmla="+- 0 1479 179"/>
              <a:gd name="T187" fmla="*/ 1479 h 2920"/>
              <a:gd name="T188" fmla="+- 0 1128 539"/>
              <a:gd name="T189" fmla="*/ T188 w 3540"/>
              <a:gd name="T190" fmla="+- 0 1379 179"/>
              <a:gd name="T191" fmla="*/ 1379 h 2920"/>
              <a:gd name="T192" fmla="+- 0 1183 539"/>
              <a:gd name="T193" fmla="*/ T192 w 3540"/>
              <a:gd name="T194" fmla="+- 0 1439 179"/>
              <a:gd name="T195" fmla="*/ 1439 h 2920"/>
              <a:gd name="T196" fmla="+- 0 1296 539"/>
              <a:gd name="T197" fmla="*/ T196 w 3540"/>
              <a:gd name="T198" fmla="+- 0 1799 179"/>
              <a:gd name="T199" fmla="*/ 1799 h 2920"/>
              <a:gd name="T200" fmla="+- 0 1624 539"/>
              <a:gd name="T201" fmla="*/ T200 w 3540"/>
              <a:gd name="T202" fmla="+- 0 2099 179"/>
              <a:gd name="T203" fmla="*/ 2099 h 2920"/>
              <a:gd name="T204" fmla="+- 0 1568 539"/>
              <a:gd name="T205" fmla="*/ T204 w 3540"/>
              <a:gd name="T206" fmla="+- 0 2179 179"/>
              <a:gd name="T207" fmla="*/ 2179 h 2920"/>
              <a:gd name="T208" fmla="+- 0 890 539"/>
              <a:gd name="T209" fmla="*/ T208 w 3540"/>
              <a:gd name="T210" fmla="+- 0 2519 179"/>
              <a:gd name="T211" fmla="*/ 2519 h 2920"/>
              <a:gd name="T212" fmla="+- 0 644 539"/>
              <a:gd name="T213" fmla="*/ T212 w 3540"/>
              <a:gd name="T214" fmla="+- 0 2839 179"/>
              <a:gd name="T215" fmla="*/ 2839 h 2920"/>
              <a:gd name="T216" fmla="+- 0 2783 539"/>
              <a:gd name="T217" fmla="*/ T216 w 3540"/>
              <a:gd name="T218" fmla="+- 0 1999 179"/>
              <a:gd name="T219" fmla="*/ 1999 h 2920"/>
              <a:gd name="T220" fmla="+- 0 3098 539"/>
              <a:gd name="T221" fmla="*/ T220 w 3540"/>
              <a:gd name="T222" fmla="+- 0 3079 179"/>
              <a:gd name="T223" fmla="*/ 3079 h 2920"/>
              <a:gd name="T224" fmla="+- 0 3002 539"/>
              <a:gd name="T225" fmla="*/ T224 w 3540"/>
              <a:gd name="T226" fmla="+- 0 2659 179"/>
              <a:gd name="T227" fmla="*/ 2659 h 2920"/>
              <a:gd name="T228" fmla="+- 0 2296 539"/>
              <a:gd name="T229" fmla="*/ T228 w 3540"/>
              <a:gd name="T230" fmla="+- 0 2479 179"/>
              <a:gd name="T231" fmla="*/ 2479 h 2920"/>
              <a:gd name="T232" fmla="+- 0 2651 539"/>
              <a:gd name="T233" fmla="*/ T232 w 3540"/>
              <a:gd name="T234" fmla="+- 0 2379 179"/>
              <a:gd name="T235" fmla="*/ 2379 h 2920"/>
              <a:gd name="T236" fmla="+- 0 3076 539"/>
              <a:gd name="T237" fmla="*/ T236 w 3540"/>
              <a:gd name="T238" fmla="+- 0 2599 179"/>
              <a:gd name="T239" fmla="*/ 2599 h 2920"/>
              <a:gd name="T240" fmla="+- 0 3192 539"/>
              <a:gd name="T241" fmla="*/ T240 w 3540"/>
              <a:gd name="T242" fmla="+- 0 3059 179"/>
              <a:gd name="T243" fmla="*/ 3059 h 2920"/>
              <a:gd name="T244" fmla="+- 0 2072 539"/>
              <a:gd name="T245" fmla="*/ T244 w 3540"/>
              <a:gd name="T246" fmla="+- 0 2179 179"/>
              <a:gd name="T247" fmla="*/ 2179 h 29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 ang="0">
                <a:pos x="T245" y="T247"/>
              </a:cxn>
            </a:cxnLst>
            <a:rect l="0" t="0" r="r" b="b"/>
            <a:pathLst>
              <a:path w="3540" h="2920">
                <a:moveTo>
                  <a:pt x="590" y="1180"/>
                </a:moveTo>
                <a:lnTo>
                  <a:pt x="492" y="1180"/>
                </a:lnTo>
                <a:lnTo>
                  <a:pt x="492" y="920"/>
                </a:lnTo>
                <a:lnTo>
                  <a:pt x="502" y="880"/>
                </a:lnTo>
                <a:lnTo>
                  <a:pt x="527" y="820"/>
                </a:lnTo>
                <a:lnTo>
                  <a:pt x="559" y="800"/>
                </a:lnTo>
                <a:lnTo>
                  <a:pt x="590" y="780"/>
                </a:lnTo>
                <a:lnTo>
                  <a:pt x="590" y="560"/>
                </a:lnTo>
                <a:lnTo>
                  <a:pt x="594" y="480"/>
                </a:lnTo>
                <a:lnTo>
                  <a:pt x="605" y="420"/>
                </a:lnTo>
                <a:lnTo>
                  <a:pt x="624" y="360"/>
                </a:lnTo>
                <a:lnTo>
                  <a:pt x="651" y="320"/>
                </a:lnTo>
                <a:lnTo>
                  <a:pt x="686" y="280"/>
                </a:lnTo>
                <a:lnTo>
                  <a:pt x="730" y="240"/>
                </a:lnTo>
                <a:lnTo>
                  <a:pt x="782" y="220"/>
                </a:lnTo>
                <a:lnTo>
                  <a:pt x="844" y="180"/>
                </a:lnTo>
                <a:lnTo>
                  <a:pt x="915" y="160"/>
                </a:lnTo>
                <a:lnTo>
                  <a:pt x="996" y="160"/>
                </a:lnTo>
                <a:lnTo>
                  <a:pt x="1087" y="140"/>
                </a:lnTo>
                <a:lnTo>
                  <a:pt x="1188" y="140"/>
                </a:lnTo>
                <a:lnTo>
                  <a:pt x="1274" y="80"/>
                </a:lnTo>
                <a:lnTo>
                  <a:pt x="1358" y="40"/>
                </a:lnTo>
                <a:lnTo>
                  <a:pt x="1438" y="20"/>
                </a:lnTo>
                <a:lnTo>
                  <a:pt x="1513" y="0"/>
                </a:lnTo>
                <a:lnTo>
                  <a:pt x="1731" y="0"/>
                </a:lnTo>
                <a:lnTo>
                  <a:pt x="1815" y="20"/>
                </a:lnTo>
                <a:lnTo>
                  <a:pt x="1893" y="40"/>
                </a:lnTo>
                <a:lnTo>
                  <a:pt x="1963" y="80"/>
                </a:lnTo>
                <a:lnTo>
                  <a:pt x="1587" y="80"/>
                </a:lnTo>
                <a:lnTo>
                  <a:pt x="1526" y="100"/>
                </a:lnTo>
                <a:lnTo>
                  <a:pt x="1459" y="120"/>
                </a:lnTo>
                <a:lnTo>
                  <a:pt x="1387" y="140"/>
                </a:lnTo>
                <a:lnTo>
                  <a:pt x="1311" y="180"/>
                </a:lnTo>
                <a:lnTo>
                  <a:pt x="1233" y="220"/>
                </a:lnTo>
                <a:lnTo>
                  <a:pt x="1225" y="240"/>
                </a:lnTo>
                <a:lnTo>
                  <a:pt x="1074" y="240"/>
                </a:lnTo>
                <a:lnTo>
                  <a:pt x="967" y="260"/>
                </a:lnTo>
                <a:lnTo>
                  <a:pt x="882" y="280"/>
                </a:lnTo>
                <a:lnTo>
                  <a:pt x="816" y="300"/>
                </a:lnTo>
                <a:lnTo>
                  <a:pt x="767" y="340"/>
                </a:lnTo>
                <a:lnTo>
                  <a:pt x="732" y="380"/>
                </a:lnTo>
                <a:lnTo>
                  <a:pt x="709" y="420"/>
                </a:lnTo>
                <a:lnTo>
                  <a:pt x="696" y="460"/>
                </a:lnTo>
                <a:lnTo>
                  <a:pt x="690" y="500"/>
                </a:lnTo>
                <a:lnTo>
                  <a:pt x="688" y="560"/>
                </a:lnTo>
                <a:lnTo>
                  <a:pt x="688" y="800"/>
                </a:lnTo>
                <a:lnTo>
                  <a:pt x="686" y="820"/>
                </a:lnTo>
                <a:lnTo>
                  <a:pt x="681" y="820"/>
                </a:lnTo>
                <a:lnTo>
                  <a:pt x="673" y="840"/>
                </a:lnTo>
                <a:lnTo>
                  <a:pt x="663" y="840"/>
                </a:lnTo>
                <a:lnTo>
                  <a:pt x="638" y="860"/>
                </a:lnTo>
                <a:lnTo>
                  <a:pt x="615" y="880"/>
                </a:lnTo>
                <a:lnTo>
                  <a:pt x="597" y="900"/>
                </a:lnTo>
                <a:lnTo>
                  <a:pt x="590" y="920"/>
                </a:lnTo>
                <a:lnTo>
                  <a:pt x="590" y="1180"/>
                </a:lnTo>
                <a:close/>
                <a:moveTo>
                  <a:pt x="2402" y="40"/>
                </a:moveTo>
                <a:lnTo>
                  <a:pt x="2228" y="40"/>
                </a:lnTo>
                <a:lnTo>
                  <a:pt x="2244" y="20"/>
                </a:lnTo>
                <a:lnTo>
                  <a:pt x="2334" y="20"/>
                </a:lnTo>
                <a:lnTo>
                  <a:pt x="2402" y="40"/>
                </a:lnTo>
                <a:close/>
                <a:moveTo>
                  <a:pt x="3510" y="2800"/>
                </a:moveTo>
                <a:lnTo>
                  <a:pt x="3472" y="2800"/>
                </a:lnTo>
                <a:lnTo>
                  <a:pt x="3456" y="2780"/>
                </a:lnTo>
                <a:lnTo>
                  <a:pt x="3446" y="2760"/>
                </a:lnTo>
                <a:lnTo>
                  <a:pt x="3442" y="2740"/>
                </a:lnTo>
                <a:lnTo>
                  <a:pt x="3436" y="2680"/>
                </a:lnTo>
                <a:lnTo>
                  <a:pt x="3417" y="2620"/>
                </a:lnTo>
                <a:lnTo>
                  <a:pt x="3388" y="2580"/>
                </a:lnTo>
                <a:lnTo>
                  <a:pt x="3349" y="2520"/>
                </a:lnTo>
                <a:lnTo>
                  <a:pt x="3301" y="2460"/>
                </a:lnTo>
                <a:lnTo>
                  <a:pt x="3247" y="2420"/>
                </a:lnTo>
                <a:lnTo>
                  <a:pt x="3186" y="2380"/>
                </a:lnTo>
                <a:lnTo>
                  <a:pt x="3121" y="2340"/>
                </a:lnTo>
                <a:lnTo>
                  <a:pt x="3052" y="2300"/>
                </a:lnTo>
                <a:lnTo>
                  <a:pt x="2981" y="2260"/>
                </a:lnTo>
                <a:lnTo>
                  <a:pt x="2765" y="2200"/>
                </a:lnTo>
                <a:lnTo>
                  <a:pt x="2696" y="2200"/>
                </a:lnTo>
                <a:lnTo>
                  <a:pt x="2632" y="2180"/>
                </a:lnTo>
                <a:lnTo>
                  <a:pt x="2603" y="2180"/>
                </a:lnTo>
                <a:lnTo>
                  <a:pt x="2592" y="2160"/>
                </a:lnTo>
                <a:lnTo>
                  <a:pt x="2585" y="2160"/>
                </a:lnTo>
                <a:lnTo>
                  <a:pt x="2469" y="1800"/>
                </a:lnTo>
                <a:lnTo>
                  <a:pt x="2218" y="1800"/>
                </a:lnTo>
                <a:lnTo>
                  <a:pt x="2214" y="1780"/>
                </a:lnTo>
                <a:lnTo>
                  <a:pt x="2218" y="1760"/>
                </a:lnTo>
                <a:lnTo>
                  <a:pt x="2228" y="1740"/>
                </a:lnTo>
                <a:lnTo>
                  <a:pt x="2244" y="1720"/>
                </a:lnTo>
                <a:lnTo>
                  <a:pt x="2389" y="1720"/>
                </a:lnTo>
                <a:lnTo>
                  <a:pt x="2504" y="1700"/>
                </a:lnTo>
                <a:lnTo>
                  <a:pt x="2608" y="1680"/>
                </a:lnTo>
                <a:lnTo>
                  <a:pt x="2703" y="1660"/>
                </a:lnTo>
                <a:lnTo>
                  <a:pt x="2787" y="1620"/>
                </a:lnTo>
                <a:lnTo>
                  <a:pt x="2863" y="1600"/>
                </a:lnTo>
                <a:lnTo>
                  <a:pt x="2929" y="1560"/>
                </a:lnTo>
                <a:lnTo>
                  <a:pt x="2988" y="1520"/>
                </a:lnTo>
                <a:lnTo>
                  <a:pt x="3038" y="1480"/>
                </a:lnTo>
                <a:lnTo>
                  <a:pt x="3081" y="1420"/>
                </a:lnTo>
                <a:lnTo>
                  <a:pt x="3118" y="1380"/>
                </a:lnTo>
                <a:lnTo>
                  <a:pt x="3147" y="1360"/>
                </a:lnTo>
                <a:lnTo>
                  <a:pt x="3171" y="1320"/>
                </a:lnTo>
                <a:lnTo>
                  <a:pt x="3189" y="1280"/>
                </a:lnTo>
                <a:lnTo>
                  <a:pt x="3162" y="1240"/>
                </a:lnTo>
                <a:lnTo>
                  <a:pt x="3126" y="1180"/>
                </a:lnTo>
                <a:lnTo>
                  <a:pt x="3084" y="1100"/>
                </a:lnTo>
                <a:lnTo>
                  <a:pt x="3042" y="1020"/>
                </a:lnTo>
                <a:lnTo>
                  <a:pt x="3003" y="940"/>
                </a:lnTo>
                <a:lnTo>
                  <a:pt x="2972" y="860"/>
                </a:lnTo>
                <a:lnTo>
                  <a:pt x="2952" y="820"/>
                </a:lnTo>
                <a:lnTo>
                  <a:pt x="2940" y="760"/>
                </a:lnTo>
                <a:lnTo>
                  <a:pt x="2926" y="720"/>
                </a:lnTo>
                <a:lnTo>
                  <a:pt x="2907" y="660"/>
                </a:lnTo>
                <a:lnTo>
                  <a:pt x="2884" y="600"/>
                </a:lnTo>
                <a:lnTo>
                  <a:pt x="2856" y="540"/>
                </a:lnTo>
                <a:lnTo>
                  <a:pt x="2824" y="480"/>
                </a:lnTo>
                <a:lnTo>
                  <a:pt x="2787" y="420"/>
                </a:lnTo>
                <a:lnTo>
                  <a:pt x="2744" y="360"/>
                </a:lnTo>
                <a:lnTo>
                  <a:pt x="2696" y="300"/>
                </a:lnTo>
                <a:lnTo>
                  <a:pt x="2641" y="260"/>
                </a:lnTo>
                <a:lnTo>
                  <a:pt x="2580" y="200"/>
                </a:lnTo>
                <a:lnTo>
                  <a:pt x="2511" y="160"/>
                </a:lnTo>
                <a:lnTo>
                  <a:pt x="2436" y="140"/>
                </a:lnTo>
                <a:lnTo>
                  <a:pt x="2354" y="120"/>
                </a:lnTo>
                <a:lnTo>
                  <a:pt x="2244" y="120"/>
                </a:lnTo>
                <a:lnTo>
                  <a:pt x="2228" y="100"/>
                </a:lnTo>
                <a:lnTo>
                  <a:pt x="2218" y="80"/>
                </a:lnTo>
                <a:lnTo>
                  <a:pt x="2214" y="60"/>
                </a:lnTo>
                <a:lnTo>
                  <a:pt x="2218" y="40"/>
                </a:lnTo>
                <a:lnTo>
                  <a:pt x="2467" y="40"/>
                </a:lnTo>
                <a:lnTo>
                  <a:pt x="2531" y="80"/>
                </a:lnTo>
                <a:lnTo>
                  <a:pt x="2591" y="100"/>
                </a:lnTo>
                <a:lnTo>
                  <a:pt x="2649" y="140"/>
                </a:lnTo>
                <a:lnTo>
                  <a:pt x="2703" y="180"/>
                </a:lnTo>
                <a:lnTo>
                  <a:pt x="2755" y="220"/>
                </a:lnTo>
                <a:lnTo>
                  <a:pt x="2804" y="280"/>
                </a:lnTo>
                <a:lnTo>
                  <a:pt x="2849" y="340"/>
                </a:lnTo>
                <a:lnTo>
                  <a:pt x="2891" y="400"/>
                </a:lnTo>
                <a:lnTo>
                  <a:pt x="2930" y="460"/>
                </a:lnTo>
                <a:lnTo>
                  <a:pt x="2965" y="540"/>
                </a:lnTo>
                <a:lnTo>
                  <a:pt x="2996" y="620"/>
                </a:lnTo>
                <a:lnTo>
                  <a:pt x="3024" y="700"/>
                </a:lnTo>
                <a:lnTo>
                  <a:pt x="3066" y="840"/>
                </a:lnTo>
                <a:lnTo>
                  <a:pt x="3096" y="900"/>
                </a:lnTo>
                <a:lnTo>
                  <a:pt x="3134" y="980"/>
                </a:lnTo>
                <a:lnTo>
                  <a:pt x="3219" y="1140"/>
                </a:lnTo>
                <a:lnTo>
                  <a:pt x="3257" y="1200"/>
                </a:lnTo>
                <a:lnTo>
                  <a:pt x="3288" y="1260"/>
                </a:lnTo>
                <a:lnTo>
                  <a:pt x="3293" y="1280"/>
                </a:lnTo>
                <a:lnTo>
                  <a:pt x="3295" y="1280"/>
                </a:lnTo>
                <a:lnTo>
                  <a:pt x="3294" y="1300"/>
                </a:lnTo>
                <a:lnTo>
                  <a:pt x="3290" y="1300"/>
                </a:lnTo>
                <a:lnTo>
                  <a:pt x="3274" y="1340"/>
                </a:lnTo>
                <a:lnTo>
                  <a:pt x="3252" y="1380"/>
                </a:lnTo>
                <a:lnTo>
                  <a:pt x="3223" y="1420"/>
                </a:lnTo>
                <a:lnTo>
                  <a:pt x="3187" y="1460"/>
                </a:lnTo>
                <a:lnTo>
                  <a:pt x="3143" y="1500"/>
                </a:lnTo>
                <a:lnTo>
                  <a:pt x="3090" y="1560"/>
                </a:lnTo>
                <a:lnTo>
                  <a:pt x="3029" y="1600"/>
                </a:lnTo>
                <a:lnTo>
                  <a:pt x="2958" y="1640"/>
                </a:lnTo>
                <a:lnTo>
                  <a:pt x="2876" y="1700"/>
                </a:lnTo>
                <a:lnTo>
                  <a:pt x="2785" y="1740"/>
                </a:lnTo>
                <a:lnTo>
                  <a:pt x="2682" y="1760"/>
                </a:lnTo>
                <a:lnTo>
                  <a:pt x="2567" y="1800"/>
                </a:lnTo>
                <a:lnTo>
                  <a:pt x="2667" y="2100"/>
                </a:lnTo>
                <a:lnTo>
                  <a:pt x="2807" y="2100"/>
                </a:lnTo>
                <a:lnTo>
                  <a:pt x="2954" y="2140"/>
                </a:lnTo>
                <a:lnTo>
                  <a:pt x="3100" y="2220"/>
                </a:lnTo>
                <a:lnTo>
                  <a:pt x="3171" y="2240"/>
                </a:lnTo>
                <a:lnTo>
                  <a:pt x="3238" y="2280"/>
                </a:lnTo>
                <a:lnTo>
                  <a:pt x="3301" y="2340"/>
                </a:lnTo>
                <a:lnTo>
                  <a:pt x="3358" y="2380"/>
                </a:lnTo>
                <a:lnTo>
                  <a:pt x="3410" y="2440"/>
                </a:lnTo>
                <a:lnTo>
                  <a:pt x="3454" y="2500"/>
                </a:lnTo>
                <a:lnTo>
                  <a:pt x="3490" y="2560"/>
                </a:lnTo>
                <a:lnTo>
                  <a:pt x="3517" y="2620"/>
                </a:lnTo>
                <a:lnTo>
                  <a:pt x="3534" y="2680"/>
                </a:lnTo>
                <a:lnTo>
                  <a:pt x="3540" y="2740"/>
                </a:lnTo>
                <a:lnTo>
                  <a:pt x="3536" y="2760"/>
                </a:lnTo>
                <a:lnTo>
                  <a:pt x="3526" y="2780"/>
                </a:lnTo>
                <a:lnTo>
                  <a:pt x="3510" y="2800"/>
                </a:lnTo>
                <a:close/>
                <a:moveTo>
                  <a:pt x="1665" y="1960"/>
                </a:moveTo>
                <a:lnTo>
                  <a:pt x="1348" y="1960"/>
                </a:lnTo>
                <a:lnTo>
                  <a:pt x="1484" y="1920"/>
                </a:lnTo>
                <a:lnTo>
                  <a:pt x="1551" y="1880"/>
                </a:lnTo>
                <a:lnTo>
                  <a:pt x="1617" y="1840"/>
                </a:lnTo>
                <a:lnTo>
                  <a:pt x="1679" y="1800"/>
                </a:lnTo>
                <a:lnTo>
                  <a:pt x="1737" y="1740"/>
                </a:lnTo>
                <a:lnTo>
                  <a:pt x="1791" y="1680"/>
                </a:lnTo>
                <a:lnTo>
                  <a:pt x="1839" y="1620"/>
                </a:lnTo>
                <a:lnTo>
                  <a:pt x="1880" y="1560"/>
                </a:lnTo>
                <a:lnTo>
                  <a:pt x="1914" y="1500"/>
                </a:lnTo>
                <a:lnTo>
                  <a:pt x="1939" y="1420"/>
                </a:lnTo>
                <a:lnTo>
                  <a:pt x="1955" y="1360"/>
                </a:lnTo>
                <a:lnTo>
                  <a:pt x="1960" y="1280"/>
                </a:lnTo>
                <a:lnTo>
                  <a:pt x="1964" y="1260"/>
                </a:lnTo>
                <a:lnTo>
                  <a:pt x="1974" y="1260"/>
                </a:lnTo>
                <a:lnTo>
                  <a:pt x="1989" y="1240"/>
                </a:lnTo>
                <a:lnTo>
                  <a:pt x="2035" y="1240"/>
                </a:lnTo>
                <a:lnTo>
                  <a:pt x="2052" y="1220"/>
                </a:lnTo>
                <a:lnTo>
                  <a:pt x="2061" y="1200"/>
                </a:lnTo>
                <a:lnTo>
                  <a:pt x="2064" y="1160"/>
                </a:lnTo>
                <a:lnTo>
                  <a:pt x="2064" y="920"/>
                </a:lnTo>
                <a:lnTo>
                  <a:pt x="2057" y="900"/>
                </a:lnTo>
                <a:lnTo>
                  <a:pt x="2039" y="880"/>
                </a:lnTo>
                <a:lnTo>
                  <a:pt x="2015" y="860"/>
                </a:lnTo>
                <a:lnTo>
                  <a:pt x="1990" y="840"/>
                </a:lnTo>
                <a:lnTo>
                  <a:pt x="1980" y="840"/>
                </a:lnTo>
                <a:lnTo>
                  <a:pt x="1972" y="820"/>
                </a:lnTo>
                <a:lnTo>
                  <a:pt x="1967" y="820"/>
                </a:lnTo>
                <a:lnTo>
                  <a:pt x="1965" y="800"/>
                </a:lnTo>
                <a:lnTo>
                  <a:pt x="1965" y="540"/>
                </a:lnTo>
                <a:lnTo>
                  <a:pt x="1969" y="540"/>
                </a:lnTo>
                <a:lnTo>
                  <a:pt x="1976" y="520"/>
                </a:lnTo>
                <a:lnTo>
                  <a:pt x="2018" y="460"/>
                </a:lnTo>
                <a:lnTo>
                  <a:pt x="2039" y="400"/>
                </a:lnTo>
                <a:lnTo>
                  <a:pt x="2041" y="340"/>
                </a:lnTo>
                <a:lnTo>
                  <a:pt x="2022" y="280"/>
                </a:lnTo>
                <a:lnTo>
                  <a:pt x="1987" y="220"/>
                </a:lnTo>
                <a:lnTo>
                  <a:pt x="1938" y="180"/>
                </a:lnTo>
                <a:lnTo>
                  <a:pt x="1876" y="140"/>
                </a:lnTo>
                <a:lnTo>
                  <a:pt x="1805" y="120"/>
                </a:lnTo>
                <a:lnTo>
                  <a:pt x="1726" y="100"/>
                </a:lnTo>
                <a:lnTo>
                  <a:pt x="1641" y="80"/>
                </a:lnTo>
                <a:lnTo>
                  <a:pt x="1963" y="80"/>
                </a:lnTo>
                <a:lnTo>
                  <a:pt x="2024" y="120"/>
                </a:lnTo>
                <a:lnTo>
                  <a:pt x="2073" y="180"/>
                </a:lnTo>
                <a:lnTo>
                  <a:pt x="2111" y="240"/>
                </a:lnTo>
                <a:lnTo>
                  <a:pt x="2134" y="300"/>
                </a:lnTo>
                <a:lnTo>
                  <a:pt x="2141" y="360"/>
                </a:lnTo>
                <a:lnTo>
                  <a:pt x="2131" y="440"/>
                </a:lnTo>
                <a:lnTo>
                  <a:pt x="2106" y="500"/>
                </a:lnTo>
                <a:lnTo>
                  <a:pt x="2064" y="580"/>
                </a:lnTo>
                <a:lnTo>
                  <a:pt x="2064" y="780"/>
                </a:lnTo>
                <a:lnTo>
                  <a:pt x="2095" y="800"/>
                </a:lnTo>
                <a:lnTo>
                  <a:pt x="2127" y="820"/>
                </a:lnTo>
                <a:lnTo>
                  <a:pt x="2152" y="880"/>
                </a:lnTo>
                <a:lnTo>
                  <a:pt x="2162" y="920"/>
                </a:lnTo>
                <a:lnTo>
                  <a:pt x="2162" y="1160"/>
                </a:lnTo>
                <a:lnTo>
                  <a:pt x="2160" y="1200"/>
                </a:lnTo>
                <a:lnTo>
                  <a:pt x="2149" y="1240"/>
                </a:lnTo>
                <a:lnTo>
                  <a:pt x="2118" y="1300"/>
                </a:lnTo>
                <a:lnTo>
                  <a:pt x="2057" y="1320"/>
                </a:lnTo>
                <a:lnTo>
                  <a:pt x="2047" y="1400"/>
                </a:lnTo>
                <a:lnTo>
                  <a:pt x="2028" y="1460"/>
                </a:lnTo>
                <a:lnTo>
                  <a:pt x="2002" y="1540"/>
                </a:lnTo>
                <a:lnTo>
                  <a:pt x="1968" y="1600"/>
                </a:lnTo>
                <a:lnTo>
                  <a:pt x="1928" y="1660"/>
                </a:lnTo>
                <a:lnTo>
                  <a:pt x="1882" y="1720"/>
                </a:lnTo>
                <a:lnTo>
                  <a:pt x="1831" y="1780"/>
                </a:lnTo>
                <a:lnTo>
                  <a:pt x="1775" y="1840"/>
                </a:lnTo>
                <a:lnTo>
                  <a:pt x="1716" y="1900"/>
                </a:lnTo>
                <a:lnTo>
                  <a:pt x="1653" y="1940"/>
                </a:lnTo>
                <a:lnTo>
                  <a:pt x="1665" y="1960"/>
                </a:lnTo>
                <a:close/>
                <a:moveTo>
                  <a:pt x="84" y="2920"/>
                </a:moveTo>
                <a:lnTo>
                  <a:pt x="15" y="2920"/>
                </a:lnTo>
                <a:lnTo>
                  <a:pt x="4" y="2900"/>
                </a:lnTo>
                <a:lnTo>
                  <a:pt x="0" y="2880"/>
                </a:lnTo>
                <a:lnTo>
                  <a:pt x="0" y="2740"/>
                </a:lnTo>
                <a:lnTo>
                  <a:pt x="4" y="2660"/>
                </a:lnTo>
                <a:lnTo>
                  <a:pt x="16" y="2600"/>
                </a:lnTo>
                <a:lnTo>
                  <a:pt x="35" y="2540"/>
                </a:lnTo>
                <a:lnTo>
                  <a:pt x="61" y="2460"/>
                </a:lnTo>
                <a:lnTo>
                  <a:pt x="95" y="2420"/>
                </a:lnTo>
                <a:lnTo>
                  <a:pt x="136" y="2360"/>
                </a:lnTo>
                <a:lnTo>
                  <a:pt x="183" y="2320"/>
                </a:lnTo>
                <a:lnTo>
                  <a:pt x="238" y="2280"/>
                </a:lnTo>
                <a:lnTo>
                  <a:pt x="298" y="2260"/>
                </a:lnTo>
                <a:lnTo>
                  <a:pt x="366" y="2240"/>
                </a:lnTo>
                <a:lnTo>
                  <a:pt x="439" y="2220"/>
                </a:lnTo>
                <a:lnTo>
                  <a:pt x="519" y="2200"/>
                </a:lnTo>
                <a:lnTo>
                  <a:pt x="764" y="2200"/>
                </a:lnTo>
                <a:lnTo>
                  <a:pt x="943" y="1960"/>
                </a:lnTo>
                <a:lnTo>
                  <a:pt x="881" y="1900"/>
                </a:lnTo>
                <a:lnTo>
                  <a:pt x="822" y="1860"/>
                </a:lnTo>
                <a:lnTo>
                  <a:pt x="767" y="1800"/>
                </a:lnTo>
                <a:lnTo>
                  <a:pt x="717" y="1740"/>
                </a:lnTo>
                <a:lnTo>
                  <a:pt x="672" y="1680"/>
                </a:lnTo>
                <a:lnTo>
                  <a:pt x="633" y="1600"/>
                </a:lnTo>
                <a:lnTo>
                  <a:pt x="601" y="1540"/>
                </a:lnTo>
                <a:lnTo>
                  <a:pt x="575" y="1460"/>
                </a:lnTo>
                <a:lnTo>
                  <a:pt x="558" y="1400"/>
                </a:lnTo>
                <a:lnTo>
                  <a:pt x="549" y="1320"/>
                </a:lnTo>
                <a:lnTo>
                  <a:pt x="514" y="1300"/>
                </a:lnTo>
                <a:lnTo>
                  <a:pt x="496" y="1260"/>
                </a:lnTo>
                <a:lnTo>
                  <a:pt x="491" y="1220"/>
                </a:lnTo>
                <a:lnTo>
                  <a:pt x="491" y="1200"/>
                </a:lnTo>
                <a:lnTo>
                  <a:pt x="491" y="1180"/>
                </a:lnTo>
                <a:lnTo>
                  <a:pt x="589" y="1180"/>
                </a:lnTo>
                <a:lnTo>
                  <a:pt x="589" y="1200"/>
                </a:lnTo>
                <a:lnTo>
                  <a:pt x="588" y="1220"/>
                </a:lnTo>
                <a:lnTo>
                  <a:pt x="590" y="1240"/>
                </a:lnTo>
                <a:lnTo>
                  <a:pt x="624" y="1240"/>
                </a:lnTo>
                <a:lnTo>
                  <a:pt x="636" y="1260"/>
                </a:lnTo>
                <a:lnTo>
                  <a:pt x="644" y="1260"/>
                </a:lnTo>
                <a:lnTo>
                  <a:pt x="646" y="1280"/>
                </a:lnTo>
                <a:lnTo>
                  <a:pt x="651" y="1360"/>
                </a:lnTo>
                <a:lnTo>
                  <a:pt x="666" y="1420"/>
                </a:lnTo>
                <a:lnTo>
                  <a:pt x="688" y="1500"/>
                </a:lnTo>
                <a:lnTo>
                  <a:pt x="719" y="1560"/>
                </a:lnTo>
                <a:lnTo>
                  <a:pt x="757" y="1620"/>
                </a:lnTo>
                <a:lnTo>
                  <a:pt x="801" y="1700"/>
                </a:lnTo>
                <a:lnTo>
                  <a:pt x="850" y="1740"/>
                </a:lnTo>
                <a:lnTo>
                  <a:pt x="904" y="1800"/>
                </a:lnTo>
                <a:lnTo>
                  <a:pt x="962" y="1840"/>
                </a:lnTo>
                <a:lnTo>
                  <a:pt x="1022" y="1880"/>
                </a:lnTo>
                <a:lnTo>
                  <a:pt x="1085" y="1920"/>
                </a:lnTo>
                <a:lnTo>
                  <a:pt x="1215" y="1960"/>
                </a:lnTo>
                <a:lnTo>
                  <a:pt x="1665" y="1960"/>
                </a:lnTo>
                <a:lnTo>
                  <a:pt x="1677" y="1980"/>
                </a:lnTo>
                <a:lnTo>
                  <a:pt x="1569" y="1980"/>
                </a:lnTo>
                <a:lnTo>
                  <a:pt x="1533" y="2000"/>
                </a:lnTo>
                <a:lnTo>
                  <a:pt x="1029" y="2000"/>
                </a:lnTo>
                <a:lnTo>
                  <a:pt x="829" y="2280"/>
                </a:lnTo>
                <a:lnTo>
                  <a:pt x="821" y="2280"/>
                </a:lnTo>
                <a:lnTo>
                  <a:pt x="811" y="2300"/>
                </a:lnTo>
                <a:lnTo>
                  <a:pt x="476" y="2300"/>
                </a:lnTo>
                <a:lnTo>
                  <a:pt x="412" y="2320"/>
                </a:lnTo>
                <a:lnTo>
                  <a:pt x="351" y="2340"/>
                </a:lnTo>
                <a:lnTo>
                  <a:pt x="292" y="2360"/>
                </a:lnTo>
                <a:lnTo>
                  <a:pt x="239" y="2400"/>
                </a:lnTo>
                <a:lnTo>
                  <a:pt x="192" y="2440"/>
                </a:lnTo>
                <a:lnTo>
                  <a:pt x="153" y="2500"/>
                </a:lnTo>
                <a:lnTo>
                  <a:pt x="124" y="2580"/>
                </a:lnTo>
                <a:lnTo>
                  <a:pt x="105" y="2660"/>
                </a:lnTo>
                <a:lnTo>
                  <a:pt x="99" y="2740"/>
                </a:lnTo>
                <a:lnTo>
                  <a:pt x="99" y="2880"/>
                </a:lnTo>
                <a:lnTo>
                  <a:pt x="95" y="2900"/>
                </a:lnTo>
                <a:lnTo>
                  <a:pt x="84" y="2920"/>
                </a:lnTo>
                <a:close/>
                <a:moveTo>
                  <a:pt x="2420" y="1820"/>
                </a:moveTo>
                <a:lnTo>
                  <a:pt x="2244" y="1820"/>
                </a:lnTo>
                <a:lnTo>
                  <a:pt x="2228" y="1800"/>
                </a:lnTo>
                <a:lnTo>
                  <a:pt x="2469" y="1800"/>
                </a:lnTo>
                <a:lnTo>
                  <a:pt x="2420" y="1820"/>
                </a:lnTo>
                <a:close/>
                <a:moveTo>
                  <a:pt x="2639" y="2920"/>
                </a:moveTo>
                <a:lnTo>
                  <a:pt x="2569" y="2920"/>
                </a:lnTo>
                <a:lnTo>
                  <a:pt x="2559" y="2900"/>
                </a:lnTo>
                <a:lnTo>
                  <a:pt x="2555" y="2880"/>
                </a:lnTo>
                <a:lnTo>
                  <a:pt x="2555" y="2740"/>
                </a:lnTo>
                <a:lnTo>
                  <a:pt x="2549" y="2660"/>
                </a:lnTo>
                <a:lnTo>
                  <a:pt x="2530" y="2600"/>
                </a:lnTo>
                <a:lnTo>
                  <a:pt x="2501" y="2540"/>
                </a:lnTo>
                <a:lnTo>
                  <a:pt x="2463" y="2480"/>
                </a:lnTo>
                <a:lnTo>
                  <a:pt x="2416" y="2440"/>
                </a:lnTo>
                <a:lnTo>
                  <a:pt x="2362" y="2400"/>
                </a:lnTo>
                <a:lnTo>
                  <a:pt x="2303" y="2360"/>
                </a:lnTo>
                <a:lnTo>
                  <a:pt x="2239" y="2340"/>
                </a:lnTo>
                <a:lnTo>
                  <a:pt x="2104" y="2300"/>
                </a:lnTo>
                <a:lnTo>
                  <a:pt x="1757" y="2300"/>
                </a:lnTo>
                <a:lnTo>
                  <a:pt x="1747" y="2280"/>
                </a:lnTo>
                <a:lnTo>
                  <a:pt x="1740" y="2280"/>
                </a:lnTo>
                <a:lnTo>
                  <a:pt x="1569" y="1980"/>
                </a:lnTo>
                <a:lnTo>
                  <a:pt x="1677" y="1980"/>
                </a:lnTo>
                <a:lnTo>
                  <a:pt x="1810" y="2200"/>
                </a:lnTo>
                <a:lnTo>
                  <a:pt x="2112" y="2200"/>
                </a:lnTo>
                <a:lnTo>
                  <a:pt x="2252" y="2240"/>
                </a:lnTo>
                <a:lnTo>
                  <a:pt x="2318" y="2260"/>
                </a:lnTo>
                <a:lnTo>
                  <a:pt x="2380" y="2300"/>
                </a:lnTo>
                <a:lnTo>
                  <a:pt x="2438" y="2340"/>
                </a:lnTo>
                <a:lnTo>
                  <a:pt x="2490" y="2380"/>
                </a:lnTo>
                <a:lnTo>
                  <a:pt x="2537" y="2420"/>
                </a:lnTo>
                <a:lnTo>
                  <a:pt x="2577" y="2480"/>
                </a:lnTo>
                <a:lnTo>
                  <a:pt x="2609" y="2540"/>
                </a:lnTo>
                <a:lnTo>
                  <a:pt x="2633" y="2600"/>
                </a:lnTo>
                <a:lnTo>
                  <a:pt x="2648" y="2660"/>
                </a:lnTo>
                <a:lnTo>
                  <a:pt x="2653" y="2740"/>
                </a:lnTo>
                <a:lnTo>
                  <a:pt x="2653" y="2880"/>
                </a:lnTo>
                <a:lnTo>
                  <a:pt x="2649" y="2900"/>
                </a:lnTo>
                <a:lnTo>
                  <a:pt x="2639" y="2920"/>
                </a:lnTo>
                <a:close/>
                <a:moveTo>
                  <a:pt x="1353" y="2060"/>
                </a:moveTo>
                <a:lnTo>
                  <a:pt x="1217" y="2060"/>
                </a:lnTo>
                <a:lnTo>
                  <a:pt x="1029" y="2000"/>
                </a:lnTo>
                <a:lnTo>
                  <a:pt x="1533" y="2000"/>
                </a:lnTo>
                <a:lnTo>
                  <a:pt x="1498" y="2020"/>
                </a:lnTo>
                <a:lnTo>
                  <a:pt x="1353" y="2060"/>
                </a:lnTo>
                <a:close/>
              </a:path>
            </a:pathLst>
          </a:custGeom>
          <a:solidFill>
            <a:srgbClr val="D0011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4" name="TextBox 3">
            <a:extLst>
              <a:ext uri="{FF2B5EF4-FFF2-40B4-BE49-F238E27FC236}">
                <a16:creationId xmlns:a16="http://schemas.microsoft.com/office/drawing/2014/main" id="{0CCDCBC7-82C7-1B36-86B8-7A95B2F76312}"/>
              </a:ext>
            </a:extLst>
          </p:cNvPr>
          <p:cNvSpPr txBox="1"/>
          <p:nvPr/>
        </p:nvSpPr>
        <p:spPr>
          <a:xfrm>
            <a:off x="5114875" y="3541948"/>
            <a:ext cx="2133832" cy="830997"/>
          </a:xfrm>
          <a:prstGeom prst="rect">
            <a:avLst/>
          </a:prstGeom>
          <a:noFill/>
        </p:spPr>
        <p:txBody>
          <a:bodyPr wrap="square" lIns="91440" tIns="45720" rIns="91440" bIns="45720" rtlCol="0" anchor="t">
            <a:spAutoFit/>
          </a:bodyPr>
          <a:lstStyle/>
          <a:p>
            <a:pPr algn="ctr"/>
            <a:r>
              <a:rPr lang="en-GB" sz="2400" b="1"/>
              <a:t>P Appointments</a:t>
            </a:r>
          </a:p>
        </p:txBody>
      </p:sp>
      <p:sp>
        <p:nvSpPr>
          <p:cNvPr id="6" name="Freeform: Shape 5">
            <a:extLst>
              <a:ext uri="{FF2B5EF4-FFF2-40B4-BE49-F238E27FC236}">
                <a16:creationId xmlns:a16="http://schemas.microsoft.com/office/drawing/2014/main" id="{5FF2F047-93B5-9539-1726-407D66D5FF25}"/>
              </a:ext>
            </a:extLst>
          </p:cNvPr>
          <p:cNvSpPr>
            <a:spLocks/>
          </p:cNvSpPr>
          <p:nvPr/>
        </p:nvSpPr>
        <p:spPr bwMode="auto">
          <a:xfrm>
            <a:off x="7571183" y="1720561"/>
            <a:ext cx="2159635" cy="1799590"/>
          </a:xfrm>
          <a:custGeom>
            <a:avLst/>
            <a:gdLst>
              <a:gd name="T0" fmla="+- 0 1098 539"/>
              <a:gd name="T1" fmla="*/ T0 w 3540"/>
              <a:gd name="T2" fmla="+- 0 979 179"/>
              <a:gd name="T3" fmla="*/ 979 h 2920"/>
              <a:gd name="T4" fmla="+- 0 1190 539"/>
              <a:gd name="T5" fmla="*/ T4 w 3540"/>
              <a:gd name="T6" fmla="+- 0 499 179"/>
              <a:gd name="T7" fmla="*/ 499 h 2920"/>
              <a:gd name="T8" fmla="+- 0 1535 539"/>
              <a:gd name="T9" fmla="*/ T8 w 3540"/>
              <a:gd name="T10" fmla="+- 0 339 179"/>
              <a:gd name="T11" fmla="*/ 339 h 2920"/>
              <a:gd name="T12" fmla="+- 0 2052 539"/>
              <a:gd name="T13" fmla="*/ T12 w 3540"/>
              <a:gd name="T14" fmla="+- 0 179 179"/>
              <a:gd name="T15" fmla="*/ 179 h 2920"/>
              <a:gd name="T16" fmla="+- 0 2065 539"/>
              <a:gd name="T17" fmla="*/ T16 w 3540"/>
              <a:gd name="T18" fmla="+- 0 279 179"/>
              <a:gd name="T19" fmla="*/ 279 h 2920"/>
              <a:gd name="T20" fmla="+- 0 1613 539"/>
              <a:gd name="T21" fmla="*/ T20 w 3540"/>
              <a:gd name="T22" fmla="+- 0 419 179"/>
              <a:gd name="T23" fmla="*/ 419 h 2920"/>
              <a:gd name="T24" fmla="+- 0 1248 539"/>
              <a:gd name="T25" fmla="*/ T24 w 3540"/>
              <a:gd name="T26" fmla="+- 0 599 179"/>
              <a:gd name="T27" fmla="*/ 599 h 2920"/>
              <a:gd name="T28" fmla="+- 0 1220 539"/>
              <a:gd name="T29" fmla="*/ T28 w 3540"/>
              <a:gd name="T30" fmla="+- 0 999 179"/>
              <a:gd name="T31" fmla="*/ 999 h 2920"/>
              <a:gd name="T32" fmla="+- 0 1129 539"/>
              <a:gd name="T33" fmla="*/ T32 w 3540"/>
              <a:gd name="T34" fmla="+- 0 1099 179"/>
              <a:gd name="T35" fmla="*/ 1099 h 2920"/>
              <a:gd name="T36" fmla="+- 0 2941 539"/>
              <a:gd name="T37" fmla="*/ T36 w 3540"/>
              <a:gd name="T38" fmla="+- 0 219 179"/>
              <a:gd name="T39" fmla="*/ 219 h 2920"/>
              <a:gd name="T40" fmla="+- 0 3975 539"/>
              <a:gd name="T41" fmla="*/ T40 w 3540"/>
              <a:gd name="T42" fmla="+- 0 2859 179"/>
              <a:gd name="T43" fmla="*/ 2859 h 2920"/>
              <a:gd name="T44" fmla="+- 0 3725 539"/>
              <a:gd name="T45" fmla="*/ T44 w 3540"/>
              <a:gd name="T46" fmla="+- 0 2559 179"/>
              <a:gd name="T47" fmla="*/ 2559 h 2920"/>
              <a:gd name="T48" fmla="+- 0 3171 539"/>
              <a:gd name="T49" fmla="*/ T48 w 3540"/>
              <a:gd name="T50" fmla="+- 0 2359 179"/>
              <a:gd name="T51" fmla="*/ 2359 h 2920"/>
              <a:gd name="T52" fmla="+- 0 2753 539"/>
              <a:gd name="T53" fmla="*/ T52 w 3540"/>
              <a:gd name="T54" fmla="+- 0 1959 179"/>
              <a:gd name="T55" fmla="*/ 1959 h 2920"/>
              <a:gd name="T56" fmla="+- 0 3147 539"/>
              <a:gd name="T57" fmla="*/ T56 w 3540"/>
              <a:gd name="T58" fmla="+- 0 1859 179"/>
              <a:gd name="T59" fmla="*/ 1859 h 2920"/>
              <a:gd name="T60" fmla="+- 0 3577 539"/>
              <a:gd name="T61" fmla="*/ T60 w 3540"/>
              <a:gd name="T62" fmla="+- 0 1659 179"/>
              <a:gd name="T63" fmla="*/ 1659 h 2920"/>
              <a:gd name="T64" fmla="+- 0 3701 539"/>
              <a:gd name="T65" fmla="*/ T64 w 3540"/>
              <a:gd name="T66" fmla="+- 0 1419 179"/>
              <a:gd name="T67" fmla="*/ 1419 h 2920"/>
              <a:gd name="T68" fmla="+- 0 3491 539"/>
              <a:gd name="T69" fmla="*/ T68 w 3540"/>
              <a:gd name="T70" fmla="+- 0 999 179"/>
              <a:gd name="T71" fmla="*/ 999 h 2920"/>
              <a:gd name="T72" fmla="+- 0 3363 539"/>
              <a:gd name="T73" fmla="*/ T72 w 3540"/>
              <a:gd name="T74" fmla="+- 0 659 179"/>
              <a:gd name="T75" fmla="*/ 659 h 2920"/>
              <a:gd name="T76" fmla="+- 0 3050 539"/>
              <a:gd name="T77" fmla="*/ T76 w 3540"/>
              <a:gd name="T78" fmla="+- 0 339 179"/>
              <a:gd name="T79" fmla="*/ 339 h 2920"/>
              <a:gd name="T80" fmla="+- 0 2753 539"/>
              <a:gd name="T81" fmla="*/ T80 w 3540"/>
              <a:gd name="T82" fmla="+- 0 239 179"/>
              <a:gd name="T83" fmla="*/ 239 h 2920"/>
              <a:gd name="T84" fmla="+- 0 3242 539"/>
              <a:gd name="T85" fmla="*/ T84 w 3540"/>
              <a:gd name="T86" fmla="+- 0 359 179"/>
              <a:gd name="T87" fmla="*/ 359 h 2920"/>
              <a:gd name="T88" fmla="+- 0 3504 539"/>
              <a:gd name="T89" fmla="*/ T88 w 3540"/>
              <a:gd name="T90" fmla="+- 0 719 179"/>
              <a:gd name="T91" fmla="*/ 719 h 2920"/>
              <a:gd name="T92" fmla="+- 0 3758 539"/>
              <a:gd name="T93" fmla="*/ T92 w 3540"/>
              <a:gd name="T94" fmla="+- 0 1319 179"/>
              <a:gd name="T95" fmla="*/ 1319 h 2920"/>
              <a:gd name="T96" fmla="+- 0 3829 539"/>
              <a:gd name="T97" fmla="*/ T96 w 3540"/>
              <a:gd name="T98" fmla="+- 0 1479 179"/>
              <a:gd name="T99" fmla="*/ 1479 h 2920"/>
              <a:gd name="T100" fmla="+- 0 3629 539"/>
              <a:gd name="T101" fmla="*/ T100 w 3540"/>
              <a:gd name="T102" fmla="+- 0 1739 179"/>
              <a:gd name="T103" fmla="*/ 1739 h 2920"/>
              <a:gd name="T104" fmla="+- 0 3106 539"/>
              <a:gd name="T105" fmla="*/ T104 w 3540"/>
              <a:gd name="T106" fmla="+- 0 1979 179"/>
              <a:gd name="T107" fmla="*/ 1979 h 2920"/>
              <a:gd name="T108" fmla="+- 0 3777 539"/>
              <a:gd name="T109" fmla="*/ T108 w 3540"/>
              <a:gd name="T110" fmla="+- 0 2459 179"/>
              <a:gd name="T111" fmla="*/ 2459 h 2920"/>
              <a:gd name="T112" fmla="+- 0 4056 539"/>
              <a:gd name="T113" fmla="*/ T112 w 3540"/>
              <a:gd name="T114" fmla="+- 0 2799 179"/>
              <a:gd name="T115" fmla="*/ 2799 h 2920"/>
              <a:gd name="T116" fmla="+- 0 2204 539"/>
              <a:gd name="T117" fmla="*/ T116 w 3540"/>
              <a:gd name="T118" fmla="+- 0 2139 179"/>
              <a:gd name="T119" fmla="*/ 2139 h 2920"/>
              <a:gd name="T120" fmla="+- 0 2276 539"/>
              <a:gd name="T121" fmla="*/ T120 w 3540"/>
              <a:gd name="T122" fmla="+- 0 1919 179"/>
              <a:gd name="T123" fmla="*/ 1919 h 2920"/>
              <a:gd name="T124" fmla="+- 0 2494 539"/>
              <a:gd name="T125" fmla="*/ T124 w 3540"/>
              <a:gd name="T126" fmla="+- 0 1539 179"/>
              <a:gd name="T127" fmla="*/ 1539 h 2920"/>
              <a:gd name="T128" fmla="+- 0 2591 539"/>
              <a:gd name="T129" fmla="*/ T128 w 3540"/>
              <a:gd name="T130" fmla="+- 0 1399 179"/>
              <a:gd name="T131" fmla="*/ 1399 h 2920"/>
              <a:gd name="T132" fmla="+- 0 2554 539"/>
              <a:gd name="T133" fmla="*/ T132 w 3540"/>
              <a:gd name="T134" fmla="+- 0 1039 179"/>
              <a:gd name="T135" fmla="*/ 1039 h 2920"/>
              <a:gd name="T136" fmla="+- 0 2504 539"/>
              <a:gd name="T137" fmla="*/ T136 w 3540"/>
              <a:gd name="T138" fmla="+- 0 719 179"/>
              <a:gd name="T139" fmla="*/ 719 h 2920"/>
              <a:gd name="T140" fmla="+- 0 2561 539"/>
              <a:gd name="T141" fmla="*/ T140 w 3540"/>
              <a:gd name="T142" fmla="+- 0 459 179"/>
              <a:gd name="T143" fmla="*/ 459 h 2920"/>
              <a:gd name="T144" fmla="+- 0 2180 539"/>
              <a:gd name="T145" fmla="*/ T144 w 3540"/>
              <a:gd name="T146" fmla="+- 0 259 179"/>
              <a:gd name="T147" fmla="*/ 259 h 2920"/>
              <a:gd name="T148" fmla="+- 0 2680 539"/>
              <a:gd name="T149" fmla="*/ T148 w 3540"/>
              <a:gd name="T150" fmla="+- 0 539 179"/>
              <a:gd name="T151" fmla="*/ 539 h 2920"/>
              <a:gd name="T152" fmla="+- 0 2666 539"/>
              <a:gd name="T153" fmla="*/ T152 w 3540"/>
              <a:gd name="T154" fmla="+- 0 999 179"/>
              <a:gd name="T155" fmla="*/ 999 h 2920"/>
              <a:gd name="T156" fmla="+- 0 2657 539"/>
              <a:gd name="T157" fmla="*/ T156 w 3540"/>
              <a:gd name="T158" fmla="+- 0 1479 179"/>
              <a:gd name="T159" fmla="*/ 1479 h 2920"/>
              <a:gd name="T160" fmla="+- 0 2467 539"/>
              <a:gd name="T161" fmla="*/ T160 w 3540"/>
              <a:gd name="T162" fmla="+- 0 1839 179"/>
              <a:gd name="T163" fmla="*/ 1839 h 2920"/>
              <a:gd name="T164" fmla="+- 0 2204 539"/>
              <a:gd name="T165" fmla="*/ T164 w 3540"/>
              <a:gd name="T166" fmla="+- 0 2139 179"/>
              <a:gd name="T167" fmla="*/ 2139 h 2920"/>
              <a:gd name="T168" fmla="+- 0 543 539"/>
              <a:gd name="T169" fmla="*/ T168 w 3540"/>
              <a:gd name="T170" fmla="+- 0 2839 179"/>
              <a:gd name="T171" fmla="*/ 2839 h 2920"/>
              <a:gd name="T172" fmla="+- 0 722 539"/>
              <a:gd name="T173" fmla="*/ T172 w 3540"/>
              <a:gd name="T174" fmla="+- 0 2499 179"/>
              <a:gd name="T175" fmla="*/ 2499 h 2920"/>
              <a:gd name="T176" fmla="+- 0 1303 539"/>
              <a:gd name="T177" fmla="*/ T176 w 3540"/>
              <a:gd name="T178" fmla="+- 0 2379 179"/>
              <a:gd name="T179" fmla="*/ 2379 h 2920"/>
              <a:gd name="T180" fmla="+- 0 1211 539"/>
              <a:gd name="T181" fmla="*/ T180 w 3540"/>
              <a:gd name="T182" fmla="+- 0 1859 179"/>
              <a:gd name="T183" fmla="*/ 1859 h 2920"/>
              <a:gd name="T184" fmla="+- 0 1053 539"/>
              <a:gd name="T185" fmla="*/ T184 w 3540"/>
              <a:gd name="T186" fmla="+- 0 1479 179"/>
              <a:gd name="T187" fmla="*/ 1479 h 2920"/>
              <a:gd name="T188" fmla="+- 0 1128 539"/>
              <a:gd name="T189" fmla="*/ T188 w 3540"/>
              <a:gd name="T190" fmla="+- 0 1379 179"/>
              <a:gd name="T191" fmla="*/ 1379 h 2920"/>
              <a:gd name="T192" fmla="+- 0 1183 539"/>
              <a:gd name="T193" fmla="*/ T192 w 3540"/>
              <a:gd name="T194" fmla="+- 0 1439 179"/>
              <a:gd name="T195" fmla="*/ 1439 h 2920"/>
              <a:gd name="T196" fmla="+- 0 1296 539"/>
              <a:gd name="T197" fmla="*/ T196 w 3540"/>
              <a:gd name="T198" fmla="+- 0 1799 179"/>
              <a:gd name="T199" fmla="*/ 1799 h 2920"/>
              <a:gd name="T200" fmla="+- 0 1624 539"/>
              <a:gd name="T201" fmla="*/ T200 w 3540"/>
              <a:gd name="T202" fmla="+- 0 2099 179"/>
              <a:gd name="T203" fmla="*/ 2099 h 2920"/>
              <a:gd name="T204" fmla="+- 0 1568 539"/>
              <a:gd name="T205" fmla="*/ T204 w 3540"/>
              <a:gd name="T206" fmla="+- 0 2179 179"/>
              <a:gd name="T207" fmla="*/ 2179 h 2920"/>
              <a:gd name="T208" fmla="+- 0 890 539"/>
              <a:gd name="T209" fmla="*/ T208 w 3540"/>
              <a:gd name="T210" fmla="+- 0 2519 179"/>
              <a:gd name="T211" fmla="*/ 2519 h 2920"/>
              <a:gd name="T212" fmla="+- 0 644 539"/>
              <a:gd name="T213" fmla="*/ T212 w 3540"/>
              <a:gd name="T214" fmla="+- 0 2839 179"/>
              <a:gd name="T215" fmla="*/ 2839 h 2920"/>
              <a:gd name="T216" fmla="+- 0 2783 539"/>
              <a:gd name="T217" fmla="*/ T216 w 3540"/>
              <a:gd name="T218" fmla="+- 0 1999 179"/>
              <a:gd name="T219" fmla="*/ 1999 h 2920"/>
              <a:gd name="T220" fmla="+- 0 3098 539"/>
              <a:gd name="T221" fmla="*/ T220 w 3540"/>
              <a:gd name="T222" fmla="+- 0 3079 179"/>
              <a:gd name="T223" fmla="*/ 3079 h 2920"/>
              <a:gd name="T224" fmla="+- 0 3002 539"/>
              <a:gd name="T225" fmla="*/ T224 w 3540"/>
              <a:gd name="T226" fmla="+- 0 2659 179"/>
              <a:gd name="T227" fmla="*/ 2659 h 2920"/>
              <a:gd name="T228" fmla="+- 0 2296 539"/>
              <a:gd name="T229" fmla="*/ T228 w 3540"/>
              <a:gd name="T230" fmla="+- 0 2479 179"/>
              <a:gd name="T231" fmla="*/ 2479 h 2920"/>
              <a:gd name="T232" fmla="+- 0 2651 539"/>
              <a:gd name="T233" fmla="*/ T232 w 3540"/>
              <a:gd name="T234" fmla="+- 0 2379 179"/>
              <a:gd name="T235" fmla="*/ 2379 h 2920"/>
              <a:gd name="T236" fmla="+- 0 3076 539"/>
              <a:gd name="T237" fmla="*/ T236 w 3540"/>
              <a:gd name="T238" fmla="+- 0 2599 179"/>
              <a:gd name="T239" fmla="*/ 2599 h 2920"/>
              <a:gd name="T240" fmla="+- 0 3192 539"/>
              <a:gd name="T241" fmla="*/ T240 w 3540"/>
              <a:gd name="T242" fmla="+- 0 3059 179"/>
              <a:gd name="T243" fmla="*/ 3059 h 2920"/>
              <a:gd name="T244" fmla="+- 0 2072 539"/>
              <a:gd name="T245" fmla="*/ T244 w 3540"/>
              <a:gd name="T246" fmla="+- 0 2179 179"/>
              <a:gd name="T247" fmla="*/ 2179 h 29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 ang="0">
                <a:pos x="T245" y="T247"/>
              </a:cxn>
            </a:cxnLst>
            <a:rect l="0" t="0" r="r" b="b"/>
            <a:pathLst>
              <a:path w="3540" h="2920">
                <a:moveTo>
                  <a:pt x="590" y="1180"/>
                </a:moveTo>
                <a:lnTo>
                  <a:pt x="492" y="1180"/>
                </a:lnTo>
                <a:lnTo>
                  <a:pt x="492" y="920"/>
                </a:lnTo>
                <a:lnTo>
                  <a:pt x="502" y="880"/>
                </a:lnTo>
                <a:lnTo>
                  <a:pt x="527" y="820"/>
                </a:lnTo>
                <a:lnTo>
                  <a:pt x="559" y="800"/>
                </a:lnTo>
                <a:lnTo>
                  <a:pt x="590" y="780"/>
                </a:lnTo>
                <a:lnTo>
                  <a:pt x="590" y="560"/>
                </a:lnTo>
                <a:lnTo>
                  <a:pt x="594" y="480"/>
                </a:lnTo>
                <a:lnTo>
                  <a:pt x="605" y="420"/>
                </a:lnTo>
                <a:lnTo>
                  <a:pt x="624" y="360"/>
                </a:lnTo>
                <a:lnTo>
                  <a:pt x="651" y="320"/>
                </a:lnTo>
                <a:lnTo>
                  <a:pt x="686" y="280"/>
                </a:lnTo>
                <a:lnTo>
                  <a:pt x="730" y="240"/>
                </a:lnTo>
                <a:lnTo>
                  <a:pt x="782" y="220"/>
                </a:lnTo>
                <a:lnTo>
                  <a:pt x="844" y="180"/>
                </a:lnTo>
                <a:lnTo>
                  <a:pt x="915" y="160"/>
                </a:lnTo>
                <a:lnTo>
                  <a:pt x="996" y="160"/>
                </a:lnTo>
                <a:lnTo>
                  <a:pt x="1087" y="140"/>
                </a:lnTo>
                <a:lnTo>
                  <a:pt x="1188" y="140"/>
                </a:lnTo>
                <a:lnTo>
                  <a:pt x="1274" y="80"/>
                </a:lnTo>
                <a:lnTo>
                  <a:pt x="1358" y="40"/>
                </a:lnTo>
                <a:lnTo>
                  <a:pt x="1438" y="20"/>
                </a:lnTo>
                <a:lnTo>
                  <a:pt x="1513" y="0"/>
                </a:lnTo>
                <a:lnTo>
                  <a:pt x="1731" y="0"/>
                </a:lnTo>
                <a:lnTo>
                  <a:pt x="1815" y="20"/>
                </a:lnTo>
                <a:lnTo>
                  <a:pt x="1893" y="40"/>
                </a:lnTo>
                <a:lnTo>
                  <a:pt x="1963" y="80"/>
                </a:lnTo>
                <a:lnTo>
                  <a:pt x="1587" y="80"/>
                </a:lnTo>
                <a:lnTo>
                  <a:pt x="1526" y="100"/>
                </a:lnTo>
                <a:lnTo>
                  <a:pt x="1459" y="120"/>
                </a:lnTo>
                <a:lnTo>
                  <a:pt x="1387" y="140"/>
                </a:lnTo>
                <a:lnTo>
                  <a:pt x="1311" y="180"/>
                </a:lnTo>
                <a:lnTo>
                  <a:pt x="1233" y="220"/>
                </a:lnTo>
                <a:lnTo>
                  <a:pt x="1225" y="240"/>
                </a:lnTo>
                <a:lnTo>
                  <a:pt x="1074" y="240"/>
                </a:lnTo>
                <a:lnTo>
                  <a:pt x="967" y="260"/>
                </a:lnTo>
                <a:lnTo>
                  <a:pt x="882" y="280"/>
                </a:lnTo>
                <a:lnTo>
                  <a:pt x="816" y="300"/>
                </a:lnTo>
                <a:lnTo>
                  <a:pt x="767" y="340"/>
                </a:lnTo>
                <a:lnTo>
                  <a:pt x="732" y="380"/>
                </a:lnTo>
                <a:lnTo>
                  <a:pt x="709" y="420"/>
                </a:lnTo>
                <a:lnTo>
                  <a:pt x="696" y="460"/>
                </a:lnTo>
                <a:lnTo>
                  <a:pt x="690" y="500"/>
                </a:lnTo>
                <a:lnTo>
                  <a:pt x="688" y="560"/>
                </a:lnTo>
                <a:lnTo>
                  <a:pt x="688" y="800"/>
                </a:lnTo>
                <a:lnTo>
                  <a:pt x="686" y="820"/>
                </a:lnTo>
                <a:lnTo>
                  <a:pt x="681" y="820"/>
                </a:lnTo>
                <a:lnTo>
                  <a:pt x="673" y="840"/>
                </a:lnTo>
                <a:lnTo>
                  <a:pt x="663" y="840"/>
                </a:lnTo>
                <a:lnTo>
                  <a:pt x="638" y="860"/>
                </a:lnTo>
                <a:lnTo>
                  <a:pt x="615" y="880"/>
                </a:lnTo>
                <a:lnTo>
                  <a:pt x="597" y="900"/>
                </a:lnTo>
                <a:lnTo>
                  <a:pt x="590" y="920"/>
                </a:lnTo>
                <a:lnTo>
                  <a:pt x="590" y="1180"/>
                </a:lnTo>
                <a:close/>
                <a:moveTo>
                  <a:pt x="2402" y="40"/>
                </a:moveTo>
                <a:lnTo>
                  <a:pt x="2228" y="40"/>
                </a:lnTo>
                <a:lnTo>
                  <a:pt x="2244" y="20"/>
                </a:lnTo>
                <a:lnTo>
                  <a:pt x="2334" y="20"/>
                </a:lnTo>
                <a:lnTo>
                  <a:pt x="2402" y="40"/>
                </a:lnTo>
                <a:close/>
                <a:moveTo>
                  <a:pt x="3510" y="2800"/>
                </a:moveTo>
                <a:lnTo>
                  <a:pt x="3472" y="2800"/>
                </a:lnTo>
                <a:lnTo>
                  <a:pt x="3456" y="2780"/>
                </a:lnTo>
                <a:lnTo>
                  <a:pt x="3446" y="2760"/>
                </a:lnTo>
                <a:lnTo>
                  <a:pt x="3442" y="2740"/>
                </a:lnTo>
                <a:lnTo>
                  <a:pt x="3436" y="2680"/>
                </a:lnTo>
                <a:lnTo>
                  <a:pt x="3417" y="2620"/>
                </a:lnTo>
                <a:lnTo>
                  <a:pt x="3388" y="2580"/>
                </a:lnTo>
                <a:lnTo>
                  <a:pt x="3349" y="2520"/>
                </a:lnTo>
                <a:lnTo>
                  <a:pt x="3301" y="2460"/>
                </a:lnTo>
                <a:lnTo>
                  <a:pt x="3247" y="2420"/>
                </a:lnTo>
                <a:lnTo>
                  <a:pt x="3186" y="2380"/>
                </a:lnTo>
                <a:lnTo>
                  <a:pt x="3121" y="2340"/>
                </a:lnTo>
                <a:lnTo>
                  <a:pt x="3052" y="2300"/>
                </a:lnTo>
                <a:lnTo>
                  <a:pt x="2981" y="2260"/>
                </a:lnTo>
                <a:lnTo>
                  <a:pt x="2765" y="2200"/>
                </a:lnTo>
                <a:lnTo>
                  <a:pt x="2696" y="2200"/>
                </a:lnTo>
                <a:lnTo>
                  <a:pt x="2632" y="2180"/>
                </a:lnTo>
                <a:lnTo>
                  <a:pt x="2603" y="2180"/>
                </a:lnTo>
                <a:lnTo>
                  <a:pt x="2592" y="2160"/>
                </a:lnTo>
                <a:lnTo>
                  <a:pt x="2585" y="2160"/>
                </a:lnTo>
                <a:lnTo>
                  <a:pt x="2469" y="1800"/>
                </a:lnTo>
                <a:lnTo>
                  <a:pt x="2218" y="1800"/>
                </a:lnTo>
                <a:lnTo>
                  <a:pt x="2214" y="1780"/>
                </a:lnTo>
                <a:lnTo>
                  <a:pt x="2218" y="1760"/>
                </a:lnTo>
                <a:lnTo>
                  <a:pt x="2228" y="1740"/>
                </a:lnTo>
                <a:lnTo>
                  <a:pt x="2244" y="1720"/>
                </a:lnTo>
                <a:lnTo>
                  <a:pt x="2389" y="1720"/>
                </a:lnTo>
                <a:lnTo>
                  <a:pt x="2504" y="1700"/>
                </a:lnTo>
                <a:lnTo>
                  <a:pt x="2608" y="1680"/>
                </a:lnTo>
                <a:lnTo>
                  <a:pt x="2703" y="1660"/>
                </a:lnTo>
                <a:lnTo>
                  <a:pt x="2787" y="1620"/>
                </a:lnTo>
                <a:lnTo>
                  <a:pt x="2863" y="1600"/>
                </a:lnTo>
                <a:lnTo>
                  <a:pt x="2929" y="1560"/>
                </a:lnTo>
                <a:lnTo>
                  <a:pt x="2988" y="1520"/>
                </a:lnTo>
                <a:lnTo>
                  <a:pt x="3038" y="1480"/>
                </a:lnTo>
                <a:lnTo>
                  <a:pt x="3081" y="1420"/>
                </a:lnTo>
                <a:lnTo>
                  <a:pt x="3118" y="1380"/>
                </a:lnTo>
                <a:lnTo>
                  <a:pt x="3147" y="1360"/>
                </a:lnTo>
                <a:lnTo>
                  <a:pt x="3171" y="1320"/>
                </a:lnTo>
                <a:lnTo>
                  <a:pt x="3189" y="1280"/>
                </a:lnTo>
                <a:lnTo>
                  <a:pt x="3162" y="1240"/>
                </a:lnTo>
                <a:lnTo>
                  <a:pt x="3126" y="1180"/>
                </a:lnTo>
                <a:lnTo>
                  <a:pt x="3084" y="1100"/>
                </a:lnTo>
                <a:lnTo>
                  <a:pt x="3042" y="1020"/>
                </a:lnTo>
                <a:lnTo>
                  <a:pt x="3003" y="940"/>
                </a:lnTo>
                <a:lnTo>
                  <a:pt x="2972" y="860"/>
                </a:lnTo>
                <a:lnTo>
                  <a:pt x="2952" y="820"/>
                </a:lnTo>
                <a:lnTo>
                  <a:pt x="2940" y="760"/>
                </a:lnTo>
                <a:lnTo>
                  <a:pt x="2926" y="720"/>
                </a:lnTo>
                <a:lnTo>
                  <a:pt x="2907" y="660"/>
                </a:lnTo>
                <a:lnTo>
                  <a:pt x="2884" y="600"/>
                </a:lnTo>
                <a:lnTo>
                  <a:pt x="2856" y="540"/>
                </a:lnTo>
                <a:lnTo>
                  <a:pt x="2824" y="480"/>
                </a:lnTo>
                <a:lnTo>
                  <a:pt x="2787" y="420"/>
                </a:lnTo>
                <a:lnTo>
                  <a:pt x="2744" y="360"/>
                </a:lnTo>
                <a:lnTo>
                  <a:pt x="2696" y="300"/>
                </a:lnTo>
                <a:lnTo>
                  <a:pt x="2641" y="260"/>
                </a:lnTo>
                <a:lnTo>
                  <a:pt x="2580" y="200"/>
                </a:lnTo>
                <a:lnTo>
                  <a:pt x="2511" y="160"/>
                </a:lnTo>
                <a:lnTo>
                  <a:pt x="2436" y="140"/>
                </a:lnTo>
                <a:lnTo>
                  <a:pt x="2354" y="120"/>
                </a:lnTo>
                <a:lnTo>
                  <a:pt x="2244" y="120"/>
                </a:lnTo>
                <a:lnTo>
                  <a:pt x="2228" y="100"/>
                </a:lnTo>
                <a:lnTo>
                  <a:pt x="2218" y="80"/>
                </a:lnTo>
                <a:lnTo>
                  <a:pt x="2214" y="60"/>
                </a:lnTo>
                <a:lnTo>
                  <a:pt x="2218" y="40"/>
                </a:lnTo>
                <a:lnTo>
                  <a:pt x="2467" y="40"/>
                </a:lnTo>
                <a:lnTo>
                  <a:pt x="2531" y="80"/>
                </a:lnTo>
                <a:lnTo>
                  <a:pt x="2591" y="100"/>
                </a:lnTo>
                <a:lnTo>
                  <a:pt x="2649" y="140"/>
                </a:lnTo>
                <a:lnTo>
                  <a:pt x="2703" y="180"/>
                </a:lnTo>
                <a:lnTo>
                  <a:pt x="2755" y="220"/>
                </a:lnTo>
                <a:lnTo>
                  <a:pt x="2804" y="280"/>
                </a:lnTo>
                <a:lnTo>
                  <a:pt x="2849" y="340"/>
                </a:lnTo>
                <a:lnTo>
                  <a:pt x="2891" y="400"/>
                </a:lnTo>
                <a:lnTo>
                  <a:pt x="2930" y="460"/>
                </a:lnTo>
                <a:lnTo>
                  <a:pt x="2965" y="540"/>
                </a:lnTo>
                <a:lnTo>
                  <a:pt x="2996" y="620"/>
                </a:lnTo>
                <a:lnTo>
                  <a:pt x="3024" y="700"/>
                </a:lnTo>
                <a:lnTo>
                  <a:pt x="3066" y="840"/>
                </a:lnTo>
                <a:lnTo>
                  <a:pt x="3096" y="900"/>
                </a:lnTo>
                <a:lnTo>
                  <a:pt x="3134" y="980"/>
                </a:lnTo>
                <a:lnTo>
                  <a:pt x="3219" y="1140"/>
                </a:lnTo>
                <a:lnTo>
                  <a:pt x="3257" y="1200"/>
                </a:lnTo>
                <a:lnTo>
                  <a:pt x="3288" y="1260"/>
                </a:lnTo>
                <a:lnTo>
                  <a:pt x="3293" y="1280"/>
                </a:lnTo>
                <a:lnTo>
                  <a:pt x="3295" y="1280"/>
                </a:lnTo>
                <a:lnTo>
                  <a:pt x="3294" y="1300"/>
                </a:lnTo>
                <a:lnTo>
                  <a:pt x="3290" y="1300"/>
                </a:lnTo>
                <a:lnTo>
                  <a:pt x="3274" y="1340"/>
                </a:lnTo>
                <a:lnTo>
                  <a:pt x="3252" y="1380"/>
                </a:lnTo>
                <a:lnTo>
                  <a:pt x="3223" y="1420"/>
                </a:lnTo>
                <a:lnTo>
                  <a:pt x="3187" y="1460"/>
                </a:lnTo>
                <a:lnTo>
                  <a:pt x="3143" y="1500"/>
                </a:lnTo>
                <a:lnTo>
                  <a:pt x="3090" y="1560"/>
                </a:lnTo>
                <a:lnTo>
                  <a:pt x="3029" y="1600"/>
                </a:lnTo>
                <a:lnTo>
                  <a:pt x="2958" y="1640"/>
                </a:lnTo>
                <a:lnTo>
                  <a:pt x="2876" y="1700"/>
                </a:lnTo>
                <a:lnTo>
                  <a:pt x="2785" y="1740"/>
                </a:lnTo>
                <a:lnTo>
                  <a:pt x="2682" y="1760"/>
                </a:lnTo>
                <a:lnTo>
                  <a:pt x="2567" y="1800"/>
                </a:lnTo>
                <a:lnTo>
                  <a:pt x="2667" y="2100"/>
                </a:lnTo>
                <a:lnTo>
                  <a:pt x="2807" y="2100"/>
                </a:lnTo>
                <a:lnTo>
                  <a:pt x="2954" y="2140"/>
                </a:lnTo>
                <a:lnTo>
                  <a:pt x="3100" y="2220"/>
                </a:lnTo>
                <a:lnTo>
                  <a:pt x="3171" y="2240"/>
                </a:lnTo>
                <a:lnTo>
                  <a:pt x="3238" y="2280"/>
                </a:lnTo>
                <a:lnTo>
                  <a:pt x="3301" y="2340"/>
                </a:lnTo>
                <a:lnTo>
                  <a:pt x="3358" y="2380"/>
                </a:lnTo>
                <a:lnTo>
                  <a:pt x="3410" y="2440"/>
                </a:lnTo>
                <a:lnTo>
                  <a:pt x="3454" y="2500"/>
                </a:lnTo>
                <a:lnTo>
                  <a:pt x="3490" y="2560"/>
                </a:lnTo>
                <a:lnTo>
                  <a:pt x="3517" y="2620"/>
                </a:lnTo>
                <a:lnTo>
                  <a:pt x="3534" y="2680"/>
                </a:lnTo>
                <a:lnTo>
                  <a:pt x="3540" y="2740"/>
                </a:lnTo>
                <a:lnTo>
                  <a:pt x="3536" y="2760"/>
                </a:lnTo>
                <a:lnTo>
                  <a:pt x="3526" y="2780"/>
                </a:lnTo>
                <a:lnTo>
                  <a:pt x="3510" y="2800"/>
                </a:lnTo>
                <a:close/>
                <a:moveTo>
                  <a:pt x="1665" y="1960"/>
                </a:moveTo>
                <a:lnTo>
                  <a:pt x="1348" y="1960"/>
                </a:lnTo>
                <a:lnTo>
                  <a:pt x="1484" y="1920"/>
                </a:lnTo>
                <a:lnTo>
                  <a:pt x="1551" y="1880"/>
                </a:lnTo>
                <a:lnTo>
                  <a:pt x="1617" y="1840"/>
                </a:lnTo>
                <a:lnTo>
                  <a:pt x="1679" y="1800"/>
                </a:lnTo>
                <a:lnTo>
                  <a:pt x="1737" y="1740"/>
                </a:lnTo>
                <a:lnTo>
                  <a:pt x="1791" y="1680"/>
                </a:lnTo>
                <a:lnTo>
                  <a:pt x="1839" y="1620"/>
                </a:lnTo>
                <a:lnTo>
                  <a:pt x="1880" y="1560"/>
                </a:lnTo>
                <a:lnTo>
                  <a:pt x="1914" y="1500"/>
                </a:lnTo>
                <a:lnTo>
                  <a:pt x="1939" y="1420"/>
                </a:lnTo>
                <a:lnTo>
                  <a:pt x="1955" y="1360"/>
                </a:lnTo>
                <a:lnTo>
                  <a:pt x="1960" y="1280"/>
                </a:lnTo>
                <a:lnTo>
                  <a:pt x="1964" y="1260"/>
                </a:lnTo>
                <a:lnTo>
                  <a:pt x="1974" y="1260"/>
                </a:lnTo>
                <a:lnTo>
                  <a:pt x="1989" y="1240"/>
                </a:lnTo>
                <a:lnTo>
                  <a:pt x="2035" y="1240"/>
                </a:lnTo>
                <a:lnTo>
                  <a:pt x="2052" y="1220"/>
                </a:lnTo>
                <a:lnTo>
                  <a:pt x="2061" y="1200"/>
                </a:lnTo>
                <a:lnTo>
                  <a:pt x="2064" y="1160"/>
                </a:lnTo>
                <a:lnTo>
                  <a:pt x="2064" y="920"/>
                </a:lnTo>
                <a:lnTo>
                  <a:pt x="2057" y="900"/>
                </a:lnTo>
                <a:lnTo>
                  <a:pt x="2039" y="880"/>
                </a:lnTo>
                <a:lnTo>
                  <a:pt x="2015" y="860"/>
                </a:lnTo>
                <a:lnTo>
                  <a:pt x="1990" y="840"/>
                </a:lnTo>
                <a:lnTo>
                  <a:pt x="1980" y="840"/>
                </a:lnTo>
                <a:lnTo>
                  <a:pt x="1972" y="820"/>
                </a:lnTo>
                <a:lnTo>
                  <a:pt x="1967" y="820"/>
                </a:lnTo>
                <a:lnTo>
                  <a:pt x="1965" y="800"/>
                </a:lnTo>
                <a:lnTo>
                  <a:pt x="1965" y="540"/>
                </a:lnTo>
                <a:lnTo>
                  <a:pt x="1969" y="540"/>
                </a:lnTo>
                <a:lnTo>
                  <a:pt x="1976" y="520"/>
                </a:lnTo>
                <a:lnTo>
                  <a:pt x="2018" y="460"/>
                </a:lnTo>
                <a:lnTo>
                  <a:pt x="2039" y="400"/>
                </a:lnTo>
                <a:lnTo>
                  <a:pt x="2041" y="340"/>
                </a:lnTo>
                <a:lnTo>
                  <a:pt x="2022" y="280"/>
                </a:lnTo>
                <a:lnTo>
                  <a:pt x="1987" y="220"/>
                </a:lnTo>
                <a:lnTo>
                  <a:pt x="1938" y="180"/>
                </a:lnTo>
                <a:lnTo>
                  <a:pt x="1876" y="140"/>
                </a:lnTo>
                <a:lnTo>
                  <a:pt x="1805" y="120"/>
                </a:lnTo>
                <a:lnTo>
                  <a:pt x="1726" y="100"/>
                </a:lnTo>
                <a:lnTo>
                  <a:pt x="1641" y="80"/>
                </a:lnTo>
                <a:lnTo>
                  <a:pt x="1963" y="80"/>
                </a:lnTo>
                <a:lnTo>
                  <a:pt x="2024" y="120"/>
                </a:lnTo>
                <a:lnTo>
                  <a:pt x="2073" y="180"/>
                </a:lnTo>
                <a:lnTo>
                  <a:pt x="2111" y="240"/>
                </a:lnTo>
                <a:lnTo>
                  <a:pt x="2134" y="300"/>
                </a:lnTo>
                <a:lnTo>
                  <a:pt x="2141" y="360"/>
                </a:lnTo>
                <a:lnTo>
                  <a:pt x="2131" y="440"/>
                </a:lnTo>
                <a:lnTo>
                  <a:pt x="2106" y="500"/>
                </a:lnTo>
                <a:lnTo>
                  <a:pt x="2064" y="580"/>
                </a:lnTo>
                <a:lnTo>
                  <a:pt x="2064" y="780"/>
                </a:lnTo>
                <a:lnTo>
                  <a:pt x="2095" y="800"/>
                </a:lnTo>
                <a:lnTo>
                  <a:pt x="2127" y="820"/>
                </a:lnTo>
                <a:lnTo>
                  <a:pt x="2152" y="880"/>
                </a:lnTo>
                <a:lnTo>
                  <a:pt x="2162" y="920"/>
                </a:lnTo>
                <a:lnTo>
                  <a:pt x="2162" y="1160"/>
                </a:lnTo>
                <a:lnTo>
                  <a:pt x="2160" y="1200"/>
                </a:lnTo>
                <a:lnTo>
                  <a:pt x="2149" y="1240"/>
                </a:lnTo>
                <a:lnTo>
                  <a:pt x="2118" y="1300"/>
                </a:lnTo>
                <a:lnTo>
                  <a:pt x="2057" y="1320"/>
                </a:lnTo>
                <a:lnTo>
                  <a:pt x="2047" y="1400"/>
                </a:lnTo>
                <a:lnTo>
                  <a:pt x="2028" y="1460"/>
                </a:lnTo>
                <a:lnTo>
                  <a:pt x="2002" y="1540"/>
                </a:lnTo>
                <a:lnTo>
                  <a:pt x="1968" y="1600"/>
                </a:lnTo>
                <a:lnTo>
                  <a:pt x="1928" y="1660"/>
                </a:lnTo>
                <a:lnTo>
                  <a:pt x="1882" y="1720"/>
                </a:lnTo>
                <a:lnTo>
                  <a:pt x="1831" y="1780"/>
                </a:lnTo>
                <a:lnTo>
                  <a:pt x="1775" y="1840"/>
                </a:lnTo>
                <a:lnTo>
                  <a:pt x="1716" y="1900"/>
                </a:lnTo>
                <a:lnTo>
                  <a:pt x="1653" y="1940"/>
                </a:lnTo>
                <a:lnTo>
                  <a:pt x="1665" y="1960"/>
                </a:lnTo>
                <a:close/>
                <a:moveTo>
                  <a:pt x="84" y="2920"/>
                </a:moveTo>
                <a:lnTo>
                  <a:pt x="15" y="2920"/>
                </a:lnTo>
                <a:lnTo>
                  <a:pt x="4" y="2900"/>
                </a:lnTo>
                <a:lnTo>
                  <a:pt x="0" y="2880"/>
                </a:lnTo>
                <a:lnTo>
                  <a:pt x="0" y="2740"/>
                </a:lnTo>
                <a:lnTo>
                  <a:pt x="4" y="2660"/>
                </a:lnTo>
                <a:lnTo>
                  <a:pt x="16" y="2600"/>
                </a:lnTo>
                <a:lnTo>
                  <a:pt x="35" y="2540"/>
                </a:lnTo>
                <a:lnTo>
                  <a:pt x="61" y="2460"/>
                </a:lnTo>
                <a:lnTo>
                  <a:pt x="95" y="2420"/>
                </a:lnTo>
                <a:lnTo>
                  <a:pt x="136" y="2360"/>
                </a:lnTo>
                <a:lnTo>
                  <a:pt x="183" y="2320"/>
                </a:lnTo>
                <a:lnTo>
                  <a:pt x="238" y="2280"/>
                </a:lnTo>
                <a:lnTo>
                  <a:pt x="298" y="2260"/>
                </a:lnTo>
                <a:lnTo>
                  <a:pt x="366" y="2240"/>
                </a:lnTo>
                <a:lnTo>
                  <a:pt x="439" y="2220"/>
                </a:lnTo>
                <a:lnTo>
                  <a:pt x="519" y="2200"/>
                </a:lnTo>
                <a:lnTo>
                  <a:pt x="764" y="2200"/>
                </a:lnTo>
                <a:lnTo>
                  <a:pt x="943" y="1960"/>
                </a:lnTo>
                <a:lnTo>
                  <a:pt x="881" y="1900"/>
                </a:lnTo>
                <a:lnTo>
                  <a:pt x="822" y="1860"/>
                </a:lnTo>
                <a:lnTo>
                  <a:pt x="767" y="1800"/>
                </a:lnTo>
                <a:lnTo>
                  <a:pt x="717" y="1740"/>
                </a:lnTo>
                <a:lnTo>
                  <a:pt x="672" y="1680"/>
                </a:lnTo>
                <a:lnTo>
                  <a:pt x="633" y="1600"/>
                </a:lnTo>
                <a:lnTo>
                  <a:pt x="601" y="1540"/>
                </a:lnTo>
                <a:lnTo>
                  <a:pt x="575" y="1460"/>
                </a:lnTo>
                <a:lnTo>
                  <a:pt x="558" y="1400"/>
                </a:lnTo>
                <a:lnTo>
                  <a:pt x="549" y="1320"/>
                </a:lnTo>
                <a:lnTo>
                  <a:pt x="514" y="1300"/>
                </a:lnTo>
                <a:lnTo>
                  <a:pt x="496" y="1260"/>
                </a:lnTo>
                <a:lnTo>
                  <a:pt x="491" y="1220"/>
                </a:lnTo>
                <a:lnTo>
                  <a:pt x="491" y="1200"/>
                </a:lnTo>
                <a:lnTo>
                  <a:pt x="491" y="1180"/>
                </a:lnTo>
                <a:lnTo>
                  <a:pt x="589" y="1180"/>
                </a:lnTo>
                <a:lnTo>
                  <a:pt x="589" y="1200"/>
                </a:lnTo>
                <a:lnTo>
                  <a:pt x="588" y="1220"/>
                </a:lnTo>
                <a:lnTo>
                  <a:pt x="590" y="1240"/>
                </a:lnTo>
                <a:lnTo>
                  <a:pt x="624" y="1240"/>
                </a:lnTo>
                <a:lnTo>
                  <a:pt x="636" y="1260"/>
                </a:lnTo>
                <a:lnTo>
                  <a:pt x="644" y="1260"/>
                </a:lnTo>
                <a:lnTo>
                  <a:pt x="646" y="1280"/>
                </a:lnTo>
                <a:lnTo>
                  <a:pt x="651" y="1360"/>
                </a:lnTo>
                <a:lnTo>
                  <a:pt x="666" y="1420"/>
                </a:lnTo>
                <a:lnTo>
                  <a:pt x="688" y="1500"/>
                </a:lnTo>
                <a:lnTo>
                  <a:pt x="719" y="1560"/>
                </a:lnTo>
                <a:lnTo>
                  <a:pt x="757" y="1620"/>
                </a:lnTo>
                <a:lnTo>
                  <a:pt x="801" y="1700"/>
                </a:lnTo>
                <a:lnTo>
                  <a:pt x="850" y="1740"/>
                </a:lnTo>
                <a:lnTo>
                  <a:pt x="904" y="1800"/>
                </a:lnTo>
                <a:lnTo>
                  <a:pt x="962" y="1840"/>
                </a:lnTo>
                <a:lnTo>
                  <a:pt x="1022" y="1880"/>
                </a:lnTo>
                <a:lnTo>
                  <a:pt x="1085" y="1920"/>
                </a:lnTo>
                <a:lnTo>
                  <a:pt x="1215" y="1960"/>
                </a:lnTo>
                <a:lnTo>
                  <a:pt x="1665" y="1960"/>
                </a:lnTo>
                <a:lnTo>
                  <a:pt x="1677" y="1980"/>
                </a:lnTo>
                <a:lnTo>
                  <a:pt x="1569" y="1980"/>
                </a:lnTo>
                <a:lnTo>
                  <a:pt x="1533" y="2000"/>
                </a:lnTo>
                <a:lnTo>
                  <a:pt x="1029" y="2000"/>
                </a:lnTo>
                <a:lnTo>
                  <a:pt x="829" y="2280"/>
                </a:lnTo>
                <a:lnTo>
                  <a:pt x="821" y="2280"/>
                </a:lnTo>
                <a:lnTo>
                  <a:pt x="811" y="2300"/>
                </a:lnTo>
                <a:lnTo>
                  <a:pt x="476" y="2300"/>
                </a:lnTo>
                <a:lnTo>
                  <a:pt x="412" y="2320"/>
                </a:lnTo>
                <a:lnTo>
                  <a:pt x="351" y="2340"/>
                </a:lnTo>
                <a:lnTo>
                  <a:pt x="292" y="2360"/>
                </a:lnTo>
                <a:lnTo>
                  <a:pt x="239" y="2400"/>
                </a:lnTo>
                <a:lnTo>
                  <a:pt x="192" y="2440"/>
                </a:lnTo>
                <a:lnTo>
                  <a:pt x="153" y="2500"/>
                </a:lnTo>
                <a:lnTo>
                  <a:pt x="124" y="2580"/>
                </a:lnTo>
                <a:lnTo>
                  <a:pt x="105" y="2660"/>
                </a:lnTo>
                <a:lnTo>
                  <a:pt x="99" y="2740"/>
                </a:lnTo>
                <a:lnTo>
                  <a:pt x="99" y="2880"/>
                </a:lnTo>
                <a:lnTo>
                  <a:pt x="95" y="2900"/>
                </a:lnTo>
                <a:lnTo>
                  <a:pt x="84" y="2920"/>
                </a:lnTo>
                <a:close/>
                <a:moveTo>
                  <a:pt x="2420" y="1820"/>
                </a:moveTo>
                <a:lnTo>
                  <a:pt x="2244" y="1820"/>
                </a:lnTo>
                <a:lnTo>
                  <a:pt x="2228" y="1800"/>
                </a:lnTo>
                <a:lnTo>
                  <a:pt x="2469" y="1800"/>
                </a:lnTo>
                <a:lnTo>
                  <a:pt x="2420" y="1820"/>
                </a:lnTo>
                <a:close/>
                <a:moveTo>
                  <a:pt x="2639" y="2920"/>
                </a:moveTo>
                <a:lnTo>
                  <a:pt x="2569" y="2920"/>
                </a:lnTo>
                <a:lnTo>
                  <a:pt x="2559" y="2900"/>
                </a:lnTo>
                <a:lnTo>
                  <a:pt x="2555" y="2880"/>
                </a:lnTo>
                <a:lnTo>
                  <a:pt x="2555" y="2740"/>
                </a:lnTo>
                <a:lnTo>
                  <a:pt x="2549" y="2660"/>
                </a:lnTo>
                <a:lnTo>
                  <a:pt x="2530" y="2600"/>
                </a:lnTo>
                <a:lnTo>
                  <a:pt x="2501" y="2540"/>
                </a:lnTo>
                <a:lnTo>
                  <a:pt x="2463" y="2480"/>
                </a:lnTo>
                <a:lnTo>
                  <a:pt x="2416" y="2440"/>
                </a:lnTo>
                <a:lnTo>
                  <a:pt x="2362" y="2400"/>
                </a:lnTo>
                <a:lnTo>
                  <a:pt x="2303" y="2360"/>
                </a:lnTo>
                <a:lnTo>
                  <a:pt x="2239" y="2340"/>
                </a:lnTo>
                <a:lnTo>
                  <a:pt x="2104" y="2300"/>
                </a:lnTo>
                <a:lnTo>
                  <a:pt x="1757" y="2300"/>
                </a:lnTo>
                <a:lnTo>
                  <a:pt x="1747" y="2280"/>
                </a:lnTo>
                <a:lnTo>
                  <a:pt x="1740" y="2280"/>
                </a:lnTo>
                <a:lnTo>
                  <a:pt x="1569" y="1980"/>
                </a:lnTo>
                <a:lnTo>
                  <a:pt x="1677" y="1980"/>
                </a:lnTo>
                <a:lnTo>
                  <a:pt x="1810" y="2200"/>
                </a:lnTo>
                <a:lnTo>
                  <a:pt x="2112" y="2200"/>
                </a:lnTo>
                <a:lnTo>
                  <a:pt x="2252" y="2240"/>
                </a:lnTo>
                <a:lnTo>
                  <a:pt x="2318" y="2260"/>
                </a:lnTo>
                <a:lnTo>
                  <a:pt x="2380" y="2300"/>
                </a:lnTo>
                <a:lnTo>
                  <a:pt x="2438" y="2340"/>
                </a:lnTo>
                <a:lnTo>
                  <a:pt x="2490" y="2380"/>
                </a:lnTo>
                <a:lnTo>
                  <a:pt x="2537" y="2420"/>
                </a:lnTo>
                <a:lnTo>
                  <a:pt x="2577" y="2480"/>
                </a:lnTo>
                <a:lnTo>
                  <a:pt x="2609" y="2540"/>
                </a:lnTo>
                <a:lnTo>
                  <a:pt x="2633" y="2600"/>
                </a:lnTo>
                <a:lnTo>
                  <a:pt x="2648" y="2660"/>
                </a:lnTo>
                <a:lnTo>
                  <a:pt x="2653" y="2740"/>
                </a:lnTo>
                <a:lnTo>
                  <a:pt x="2653" y="2880"/>
                </a:lnTo>
                <a:lnTo>
                  <a:pt x="2649" y="2900"/>
                </a:lnTo>
                <a:lnTo>
                  <a:pt x="2639" y="2920"/>
                </a:lnTo>
                <a:close/>
                <a:moveTo>
                  <a:pt x="1353" y="2060"/>
                </a:moveTo>
                <a:lnTo>
                  <a:pt x="1217" y="2060"/>
                </a:lnTo>
                <a:lnTo>
                  <a:pt x="1029" y="2000"/>
                </a:lnTo>
                <a:lnTo>
                  <a:pt x="1533" y="2000"/>
                </a:lnTo>
                <a:lnTo>
                  <a:pt x="1498" y="2020"/>
                </a:lnTo>
                <a:lnTo>
                  <a:pt x="1353" y="2060"/>
                </a:lnTo>
                <a:close/>
              </a:path>
            </a:pathLst>
          </a:custGeom>
          <a:solidFill>
            <a:srgbClr val="D0011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7" name="TextBox 6">
            <a:extLst>
              <a:ext uri="{FF2B5EF4-FFF2-40B4-BE49-F238E27FC236}">
                <a16:creationId xmlns:a16="http://schemas.microsoft.com/office/drawing/2014/main" id="{23F2C999-2091-A3AF-8078-CFFF4495F918}"/>
              </a:ext>
            </a:extLst>
          </p:cNvPr>
          <p:cNvSpPr txBox="1"/>
          <p:nvPr/>
        </p:nvSpPr>
        <p:spPr>
          <a:xfrm>
            <a:off x="7432387" y="3550935"/>
            <a:ext cx="2133832" cy="830997"/>
          </a:xfrm>
          <a:prstGeom prst="rect">
            <a:avLst/>
          </a:prstGeom>
          <a:noFill/>
        </p:spPr>
        <p:txBody>
          <a:bodyPr wrap="square" rtlCol="0">
            <a:spAutoFit/>
          </a:bodyPr>
          <a:lstStyle/>
          <a:p>
            <a:pPr algn="ctr"/>
            <a:r>
              <a:rPr lang="en-GB" sz="2400" b="1"/>
              <a:t>RC </a:t>
            </a:r>
          </a:p>
          <a:p>
            <a:pPr algn="ctr"/>
            <a:r>
              <a:rPr lang="en-GB" sz="2400" b="1"/>
              <a:t>Appointments</a:t>
            </a:r>
          </a:p>
        </p:txBody>
      </p:sp>
      <p:sp>
        <p:nvSpPr>
          <p:cNvPr id="8" name="Freeform: Shape 7">
            <a:extLst>
              <a:ext uri="{FF2B5EF4-FFF2-40B4-BE49-F238E27FC236}">
                <a16:creationId xmlns:a16="http://schemas.microsoft.com/office/drawing/2014/main" id="{A64E0C29-B22F-9646-D753-C2C9A295A33D}"/>
              </a:ext>
            </a:extLst>
          </p:cNvPr>
          <p:cNvSpPr>
            <a:spLocks/>
          </p:cNvSpPr>
          <p:nvPr/>
        </p:nvSpPr>
        <p:spPr bwMode="auto">
          <a:xfrm>
            <a:off x="9869614" y="1704897"/>
            <a:ext cx="2159635" cy="1799590"/>
          </a:xfrm>
          <a:custGeom>
            <a:avLst/>
            <a:gdLst>
              <a:gd name="T0" fmla="+- 0 1098 539"/>
              <a:gd name="T1" fmla="*/ T0 w 3540"/>
              <a:gd name="T2" fmla="+- 0 979 179"/>
              <a:gd name="T3" fmla="*/ 979 h 2920"/>
              <a:gd name="T4" fmla="+- 0 1190 539"/>
              <a:gd name="T5" fmla="*/ T4 w 3540"/>
              <a:gd name="T6" fmla="+- 0 499 179"/>
              <a:gd name="T7" fmla="*/ 499 h 2920"/>
              <a:gd name="T8" fmla="+- 0 1535 539"/>
              <a:gd name="T9" fmla="*/ T8 w 3540"/>
              <a:gd name="T10" fmla="+- 0 339 179"/>
              <a:gd name="T11" fmla="*/ 339 h 2920"/>
              <a:gd name="T12" fmla="+- 0 2052 539"/>
              <a:gd name="T13" fmla="*/ T12 w 3540"/>
              <a:gd name="T14" fmla="+- 0 179 179"/>
              <a:gd name="T15" fmla="*/ 179 h 2920"/>
              <a:gd name="T16" fmla="+- 0 2065 539"/>
              <a:gd name="T17" fmla="*/ T16 w 3540"/>
              <a:gd name="T18" fmla="+- 0 279 179"/>
              <a:gd name="T19" fmla="*/ 279 h 2920"/>
              <a:gd name="T20" fmla="+- 0 1613 539"/>
              <a:gd name="T21" fmla="*/ T20 w 3540"/>
              <a:gd name="T22" fmla="+- 0 419 179"/>
              <a:gd name="T23" fmla="*/ 419 h 2920"/>
              <a:gd name="T24" fmla="+- 0 1248 539"/>
              <a:gd name="T25" fmla="*/ T24 w 3540"/>
              <a:gd name="T26" fmla="+- 0 599 179"/>
              <a:gd name="T27" fmla="*/ 599 h 2920"/>
              <a:gd name="T28" fmla="+- 0 1220 539"/>
              <a:gd name="T29" fmla="*/ T28 w 3540"/>
              <a:gd name="T30" fmla="+- 0 999 179"/>
              <a:gd name="T31" fmla="*/ 999 h 2920"/>
              <a:gd name="T32" fmla="+- 0 1129 539"/>
              <a:gd name="T33" fmla="*/ T32 w 3540"/>
              <a:gd name="T34" fmla="+- 0 1099 179"/>
              <a:gd name="T35" fmla="*/ 1099 h 2920"/>
              <a:gd name="T36" fmla="+- 0 2941 539"/>
              <a:gd name="T37" fmla="*/ T36 w 3540"/>
              <a:gd name="T38" fmla="+- 0 219 179"/>
              <a:gd name="T39" fmla="*/ 219 h 2920"/>
              <a:gd name="T40" fmla="+- 0 3975 539"/>
              <a:gd name="T41" fmla="*/ T40 w 3540"/>
              <a:gd name="T42" fmla="+- 0 2859 179"/>
              <a:gd name="T43" fmla="*/ 2859 h 2920"/>
              <a:gd name="T44" fmla="+- 0 3725 539"/>
              <a:gd name="T45" fmla="*/ T44 w 3540"/>
              <a:gd name="T46" fmla="+- 0 2559 179"/>
              <a:gd name="T47" fmla="*/ 2559 h 2920"/>
              <a:gd name="T48" fmla="+- 0 3171 539"/>
              <a:gd name="T49" fmla="*/ T48 w 3540"/>
              <a:gd name="T50" fmla="+- 0 2359 179"/>
              <a:gd name="T51" fmla="*/ 2359 h 2920"/>
              <a:gd name="T52" fmla="+- 0 2753 539"/>
              <a:gd name="T53" fmla="*/ T52 w 3540"/>
              <a:gd name="T54" fmla="+- 0 1959 179"/>
              <a:gd name="T55" fmla="*/ 1959 h 2920"/>
              <a:gd name="T56" fmla="+- 0 3147 539"/>
              <a:gd name="T57" fmla="*/ T56 w 3540"/>
              <a:gd name="T58" fmla="+- 0 1859 179"/>
              <a:gd name="T59" fmla="*/ 1859 h 2920"/>
              <a:gd name="T60" fmla="+- 0 3577 539"/>
              <a:gd name="T61" fmla="*/ T60 w 3540"/>
              <a:gd name="T62" fmla="+- 0 1659 179"/>
              <a:gd name="T63" fmla="*/ 1659 h 2920"/>
              <a:gd name="T64" fmla="+- 0 3701 539"/>
              <a:gd name="T65" fmla="*/ T64 w 3540"/>
              <a:gd name="T66" fmla="+- 0 1419 179"/>
              <a:gd name="T67" fmla="*/ 1419 h 2920"/>
              <a:gd name="T68" fmla="+- 0 3491 539"/>
              <a:gd name="T69" fmla="*/ T68 w 3540"/>
              <a:gd name="T70" fmla="+- 0 999 179"/>
              <a:gd name="T71" fmla="*/ 999 h 2920"/>
              <a:gd name="T72" fmla="+- 0 3363 539"/>
              <a:gd name="T73" fmla="*/ T72 w 3540"/>
              <a:gd name="T74" fmla="+- 0 659 179"/>
              <a:gd name="T75" fmla="*/ 659 h 2920"/>
              <a:gd name="T76" fmla="+- 0 3050 539"/>
              <a:gd name="T77" fmla="*/ T76 w 3540"/>
              <a:gd name="T78" fmla="+- 0 339 179"/>
              <a:gd name="T79" fmla="*/ 339 h 2920"/>
              <a:gd name="T80" fmla="+- 0 2753 539"/>
              <a:gd name="T81" fmla="*/ T80 w 3540"/>
              <a:gd name="T82" fmla="+- 0 239 179"/>
              <a:gd name="T83" fmla="*/ 239 h 2920"/>
              <a:gd name="T84" fmla="+- 0 3242 539"/>
              <a:gd name="T85" fmla="*/ T84 w 3540"/>
              <a:gd name="T86" fmla="+- 0 359 179"/>
              <a:gd name="T87" fmla="*/ 359 h 2920"/>
              <a:gd name="T88" fmla="+- 0 3504 539"/>
              <a:gd name="T89" fmla="*/ T88 w 3540"/>
              <a:gd name="T90" fmla="+- 0 719 179"/>
              <a:gd name="T91" fmla="*/ 719 h 2920"/>
              <a:gd name="T92" fmla="+- 0 3758 539"/>
              <a:gd name="T93" fmla="*/ T92 w 3540"/>
              <a:gd name="T94" fmla="+- 0 1319 179"/>
              <a:gd name="T95" fmla="*/ 1319 h 2920"/>
              <a:gd name="T96" fmla="+- 0 3829 539"/>
              <a:gd name="T97" fmla="*/ T96 w 3540"/>
              <a:gd name="T98" fmla="+- 0 1479 179"/>
              <a:gd name="T99" fmla="*/ 1479 h 2920"/>
              <a:gd name="T100" fmla="+- 0 3629 539"/>
              <a:gd name="T101" fmla="*/ T100 w 3540"/>
              <a:gd name="T102" fmla="+- 0 1739 179"/>
              <a:gd name="T103" fmla="*/ 1739 h 2920"/>
              <a:gd name="T104" fmla="+- 0 3106 539"/>
              <a:gd name="T105" fmla="*/ T104 w 3540"/>
              <a:gd name="T106" fmla="+- 0 1979 179"/>
              <a:gd name="T107" fmla="*/ 1979 h 2920"/>
              <a:gd name="T108" fmla="+- 0 3777 539"/>
              <a:gd name="T109" fmla="*/ T108 w 3540"/>
              <a:gd name="T110" fmla="+- 0 2459 179"/>
              <a:gd name="T111" fmla="*/ 2459 h 2920"/>
              <a:gd name="T112" fmla="+- 0 4056 539"/>
              <a:gd name="T113" fmla="*/ T112 w 3540"/>
              <a:gd name="T114" fmla="+- 0 2799 179"/>
              <a:gd name="T115" fmla="*/ 2799 h 2920"/>
              <a:gd name="T116" fmla="+- 0 2204 539"/>
              <a:gd name="T117" fmla="*/ T116 w 3540"/>
              <a:gd name="T118" fmla="+- 0 2139 179"/>
              <a:gd name="T119" fmla="*/ 2139 h 2920"/>
              <a:gd name="T120" fmla="+- 0 2276 539"/>
              <a:gd name="T121" fmla="*/ T120 w 3540"/>
              <a:gd name="T122" fmla="+- 0 1919 179"/>
              <a:gd name="T123" fmla="*/ 1919 h 2920"/>
              <a:gd name="T124" fmla="+- 0 2494 539"/>
              <a:gd name="T125" fmla="*/ T124 w 3540"/>
              <a:gd name="T126" fmla="+- 0 1539 179"/>
              <a:gd name="T127" fmla="*/ 1539 h 2920"/>
              <a:gd name="T128" fmla="+- 0 2591 539"/>
              <a:gd name="T129" fmla="*/ T128 w 3540"/>
              <a:gd name="T130" fmla="+- 0 1399 179"/>
              <a:gd name="T131" fmla="*/ 1399 h 2920"/>
              <a:gd name="T132" fmla="+- 0 2554 539"/>
              <a:gd name="T133" fmla="*/ T132 w 3540"/>
              <a:gd name="T134" fmla="+- 0 1039 179"/>
              <a:gd name="T135" fmla="*/ 1039 h 2920"/>
              <a:gd name="T136" fmla="+- 0 2504 539"/>
              <a:gd name="T137" fmla="*/ T136 w 3540"/>
              <a:gd name="T138" fmla="+- 0 719 179"/>
              <a:gd name="T139" fmla="*/ 719 h 2920"/>
              <a:gd name="T140" fmla="+- 0 2561 539"/>
              <a:gd name="T141" fmla="*/ T140 w 3540"/>
              <a:gd name="T142" fmla="+- 0 459 179"/>
              <a:gd name="T143" fmla="*/ 459 h 2920"/>
              <a:gd name="T144" fmla="+- 0 2180 539"/>
              <a:gd name="T145" fmla="*/ T144 w 3540"/>
              <a:gd name="T146" fmla="+- 0 259 179"/>
              <a:gd name="T147" fmla="*/ 259 h 2920"/>
              <a:gd name="T148" fmla="+- 0 2680 539"/>
              <a:gd name="T149" fmla="*/ T148 w 3540"/>
              <a:gd name="T150" fmla="+- 0 539 179"/>
              <a:gd name="T151" fmla="*/ 539 h 2920"/>
              <a:gd name="T152" fmla="+- 0 2666 539"/>
              <a:gd name="T153" fmla="*/ T152 w 3540"/>
              <a:gd name="T154" fmla="+- 0 999 179"/>
              <a:gd name="T155" fmla="*/ 999 h 2920"/>
              <a:gd name="T156" fmla="+- 0 2657 539"/>
              <a:gd name="T157" fmla="*/ T156 w 3540"/>
              <a:gd name="T158" fmla="+- 0 1479 179"/>
              <a:gd name="T159" fmla="*/ 1479 h 2920"/>
              <a:gd name="T160" fmla="+- 0 2467 539"/>
              <a:gd name="T161" fmla="*/ T160 w 3540"/>
              <a:gd name="T162" fmla="+- 0 1839 179"/>
              <a:gd name="T163" fmla="*/ 1839 h 2920"/>
              <a:gd name="T164" fmla="+- 0 2204 539"/>
              <a:gd name="T165" fmla="*/ T164 w 3540"/>
              <a:gd name="T166" fmla="+- 0 2139 179"/>
              <a:gd name="T167" fmla="*/ 2139 h 2920"/>
              <a:gd name="T168" fmla="+- 0 543 539"/>
              <a:gd name="T169" fmla="*/ T168 w 3540"/>
              <a:gd name="T170" fmla="+- 0 2839 179"/>
              <a:gd name="T171" fmla="*/ 2839 h 2920"/>
              <a:gd name="T172" fmla="+- 0 722 539"/>
              <a:gd name="T173" fmla="*/ T172 w 3540"/>
              <a:gd name="T174" fmla="+- 0 2499 179"/>
              <a:gd name="T175" fmla="*/ 2499 h 2920"/>
              <a:gd name="T176" fmla="+- 0 1303 539"/>
              <a:gd name="T177" fmla="*/ T176 w 3540"/>
              <a:gd name="T178" fmla="+- 0 2379 179"/>
              <a:gd name="T179" fmla="*/ 2379 h 2920"/>
              <a:gd name="T180" fmla="+- 0 1211 539"/>
              <a:gd name="T181" fmla="*/ T180 w 3540"/>
              <a:gd name="T182" fmla="+- 0 1859 179"/>
              <a:gd name="T183" fmla="*/ 1859 h 2920"/>
              <a:gd name="T184" fmla="+- 0 1053 539"/>
              <a:gd name="T185" fmla="*/ T184 w 3540"/>
              <a:gd name="T186" fmla="+- 0 1479 179"/>
              <a:gd name="T187" fmla="*/ 1479 h 2920"/>
              <a:gd name="T188" fmla="+- 0 1128 539"/>
              <a:gd name="T189" fmla="*/ T188 w 3540"/>
              <a:gd name="T190" fmla="+- 0 1379 179"/>
              <a:gd name="T191" fmla="*/ 1379 h 2920"/>
              <a:gd name="T192" fmla="+- 0 1183 539"/>
              <a:gd name="T193" fmla="*/ T192 w 3540"/>
              <a:gd name="T194" fmla="+- 0 1439 179"/>
              <a:gd name="T195" fmla="*/ 1439 h 2920"/>
              <a:gd name="T196" fmla="+- 0 1296 539"/>
              <a:gd name="T197" fmla="*/ T196 w 3540"/>
              <a:gd name="T198" fmla="+- 0 1799 179"/>
              <a:gd name="T199" fmla="*/ 1799 h 2920"/>
              <a:gd name="T200" fmla="+- 0 1624 539"/>
              <a:gd name="T201" fmla="*/ T200 w 3540"/>
              <a:gd name="T202" fmla="+- 0 2099 179"/>
              <a:gd name="T203" fmla="*/ 2099 h 2920"/>
              <a:gd name="T204" fmla="+- 0 1568 539"/>
              <a:gd name="T205" fmla="*/ T204 w 3540"/>
              <a:gd name="T206" fmla="+- 0 2179 179"/>
              <a:gd name="T207" fmla="*/ 2179 h 2920"/>
              <a:gd name="T208" fmla="+- 0 890 539"/>
              <a:gd name="T209" fmla="*/ T208 w 3540"/>
              <a:gd name="T210" fmla="+- 0 2519 179"/>
              <a:gd name="T211" fmla="*/ 2519 h 2920"/>
              <a:gd name="T212" fmla="+- 0 644 539"/>
              <a:gd name="T213" fmla="*/ T212 w 3540"/>
              <a:gd name="T214" fmla="+- 0 2839 179"/>
              <a:gd name="T215" fmla="*/ 2839 h 2920"/>
              <a:gd name="T216" fmla="+- 0 2783 539"/>
              <a:gd name="T217" fmla="*/ T216 w 3540"/>
              <a:gd name="T218" fmla="+- 0 1999 179"/>
              <a:gd name="T219" fmla="*/ 1999 h 2920"/>
              <a:gd name="T220" fmla="+- 0 3098 539"/>
              <a:gd name="T221" fmla="*/ T220 w 3540"/>
              <a:gd name="T222" fmla="+- 0 3079 179"/>
              <a:gd name="T223" fmla="*/ 3079 h 2920"/>
              <a:gd name="T224" fmla="+- 0 3002 539"/>
              <a:gd name="T225" fmla="*/ T224 w 3540"/>
              <a:gd name="T226" fmla="+- 0 2659 179"/>
              <a:gd name="T227" fmla="*/ 2659 h 2920"/>
              <a:gd name="T228" fmla="+- 0 2296 539"/>
              <a:gd name="T229" fmla="*/ T228 w 3540"/>
              <a:gd name="T230" fmla="+- 0 2479 179"/>
              <a:gd name="T231" fmla="*/ 2479 h 2920"/>
              <a:gd name="T232" fmla="+- 0 2651 539"/>
              <a:gd name="T233" fmla="*/ T232 w 3540"/>
              <a:gd name="T234" fmla="+- 0 2379 179"/>
              <a:gd name="T235" fmla="*/ 2379 h 2920"/>
              <a:gd name="T236" fmla="+- 0 3076 539"/>
              <a:gd name="T237" fmla="*/ T236 w 3540"/>
              <a:gd name="T238" fmla="+- 0 2599 179"/>
              <a:gd name="T239" fmla="*/ 2599 h 2920"/>
              <a:gd name="T240" fmla="+- 0 3192 539"/>
              <a:gd name="T241" fmla="*/ T240 w 3540"/>
              <a:gd name="T242" fmla="+- 0 3059 179"/>
              <a:gd name="T243" fmla="*/ 3059 h 2920"/>
              <a:gd name="T244" fmla="+- 0 2072 539"/>
              <a:gd name="T245" fmla="*/ T244 w 3540"/>
              <a:gd name="T246" fmla="+- 0 2179 179"/>
              <a:gd name="T247" fmla="*/ 2179 h 29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 ang="0">
                <a:pos x="T245" y="T247"/>
              </a:cxn>
            </a:cxnLst>
            <a:rect l="0" t="0" r="r" b="b"/>
            <a:pathLst>
              <a:path w="3540" h="2920">
                <a:moveTo>
                  <a:pt x="590" y="1180"/>
                </a:moveTo>
                <a:lnTo>
                  <a:pt x="492" y="1180"/>
                </a:lnTo>
                <a:lnTo>
                  <a:pt x="492" y="920"/>
                </a:lnTo>
                <a:lnTo>
                  <a:pt x="502" y="880"/>
                </a:lnTo>
                <a:lnTo>
                  <a:pt x="527" y="820"/>
                </a:lnTo>
                <a:lnTo>
                  <a:pt x="559" y="800"/>
                </a:lnTo>
                <a:lnTo>
                  <a:pt x="590" y="780"/>
                </a:lnTo>
                <a:lnTo>
                  <a:pt x="590" y="560"/>
                </a:lnTo>
                <a:lnTo>
                  <a:pt x="594" y="480"/>
                </a:lnTo>
                <a:lnTo>
                  <a:pt x="605" y="420"/>
                </a:lnTo>
                <a:lnTo>
                  <a:pt x="624" y="360"/>
                </a:lnTo>
                <a:lnTo>
                  <a:pt x="651" y="320"/>
                </a:lnTo>
                <a:lnTo>
                  <a:pt x="686" y="280"/>
                </a:lnTo>
                <a:lnTo>
                  <a:pt x="730" y="240"/>
                </a:lnTo>
                <a:lnTo>
                  <a:pt x="782" y="220"/>
                </a:lnTo>
                <a:lnTo>
                  <a:pt x="844" y="180"/>
                </a:lnTo>
                <a:lnTo>
                  <a:pt x="915" y="160"/>
                </a:lnTo>
                <a:lnTo>
                  <a:pt x="996" y="160"/>
                </a:lnTo>
                <a:lnTo>
                  <a:pt x="1087" y="140"/>
                </a:lnTo>
                <a:lnTo>
                  <a:pt x="1188" y="140"/>
                </a:lnTo>
                <a:lnTo>
                  <a:pt x="1274" y="80"/>
                </a:lnTo>
                <a:lnTo>
                  <a:pt x="1358" y="40"/>
                </a:lnTo>
                <a:lnTo>
                  <a:pt x="1438" y="20"/>
                </a:lnTo>
                <a:lnTo>
                  <a:pt x="1513" y="0"/>
                </a:lnTo>
                <a:lnTo>
                  <a:pt x="1731" y="0"/>
                </a:lnTo>
                <a:lnTo>
                  <a:pt x="1815" y="20"/>
                </a:lnTo>
                <a:lnTo>
                  <a:pt x="1893" y="40"/>
                </a:lnTo>
                <a:lnTo>
                  <a:pt x="1963" y="80"/>
                </a:lnTo>
                <a:lnTo>
                  <a:pt x="1587" y="80"/>
                </a:lnTo>
                <a:lnTo>
                  <a:pt x="1526" y="100"/>
                </a:lnTo>
                <a:lnTo>
                  <a:pt x="1459" y="120"/>
                </a:lnTo>
                <a:lnTo>
                  <a:pt x="1387" y="140"/>
                </a:lnTo>
                <a:lnTo>
                  <a:pt x="1311" y="180"/>
                </a:lnTo>
                <a:lnTo>
                  <a:pt x="1233" y="220"/>
                </a:lnTo>
                <a:lnTo>
                  <a:pt x="1225" y="240"/>
                </a:lnTo>
                <a:lnTo>
                  <a:pt x="1074" y="240"/>
                </a:lnTo>
                <a:lnTo>
                  <a:pt x="967" y="260"/>
                </a:lnTo>
                <a:lnTo>
                  <a:pt x="882" y="280"/>
                </a:lnTo>
                <a:lnTo>
                  <a:pt x="816" y="300"/>
                </a:lnTo>
                <a:lnTo>
                  <a:pt x="767" y="340"/>
                </a:lnTo>
                <a:lnTo>
                  <a:pt x="732" y="380"/>
                </a:lnTo>
                <a:lnTo>
                  <a:pt x="709" y="420"/>
                </a:lnTo>
                <a:lnTo>
                  <a:pt x="696" y="460"/>
                </a:lnTo>
                <a:lnTo>
                  <a:pt x="690" y="500"/>
                </a:lnTo>
                <a:lnTo>
                  <a:pt x="688" y="560"/>
                </a:lnTo>
                <a:lnTo>
                  <a:pt x="688" y="800"/>
                </a:lnTo>
                <a:lnTo>
                  <a:pt x="686" y="820"/>
                </a:lnTo>
                <a:lnTo>
                  <a:pt x="681" y="820"/>
                </a:lnTo>
                <a:lnTo>
                  <a:pt x="673" y="840"/>
                </a:lnTo>
                <a:lnTo>
                  <a:pt x="663" y="840"/>
                </a:lnTo>
                <a:lnTo>
                  <a:pt x="638" y="860"/>
                </a:lnTo>
                <a:lnTo>
                  <a:pt x="615" y="880"/>
                </a:lnTo>
                <a:lnTo>
                  <a:pt x="597" y="900"/>
                </a:lnTo>
                <a:lnTo>
                  <a:pt x="590" y="920"/>
                </a:lnTo>
                <a:lnTo>
                  <a:pt x="590" y="1180"/>
                </a:lnTo>
                <a:close/>
                <a:moveTo>
                  <a:pt x="2402" y="40"/>
                </a:moveTo>
                <a:lnTo>
                  <a:pt x="2228" y="40"/>
                </a:lnTo>
                <a:lnTo>
                  <a:pt x="2244" y="20"/>
                </a:lnTo>
                <a:lnTo>
                  <a:pt x="2334" y="20"/>
                </a:lnTo>
                <a:lnTo>
                  <a:pt x="2402" y="40"/>
                </a:lnTo>
                <a:close/>
                <a:moveTo>
                  <a:pt x="3510" y="2800"/>
                </a:moveTo>
                <a:lnTo>
                  <a:pt x="3472" y="2800"/>
                </a:lnTo>
                <a:lnTo>
                  <a:pt x="3456" y="2780"/>
                </a:lnTo>
                <a:lnTo>
                  <a:pt x="3446" y="2760"/>
                </a:lnTo>
                <a:lnTo>
                  <a:pt x="3442" y="2740"/>
                </a:lnTo>
                <a:lnTo>
                  <a:pt x="3436" y="2680"/>
                </a:lnTo>
                <a:lnTo>
                  <a:pt x="3417" y="2620"/>
                </a:lnTo>
                <a:lnTo>
                  <a:pt x="3388" y="2580"/>
                </a:lnTo>
                <a:lnTo>
                  <a:pt x="3349" y="2520"/>
                </a:lnTo>
                <a:lnTo>
                  <a:pt x="3301" y="2460"/>
                </a:lnTo>
                <a:lnTo>
                  <a:pt x="3247" y="2420"/>
                </a:lnTo>
                <a:lnTo>
                  <a:pt x="3186" y="2380"/>
                </a:lnTo>
                <a:lnTo>
                  <a:pt x="3121" y="2340"/>
                </a:lnTo>
                <a:lnTo>
                  <a:pt x="3052" y="2300"/>
                </a:lnTo>
                <a:lnTo>
                  <a:pt x="2981" y="2260"/>
                </a:lnTo>
                <a:lnTo>
                  <a:pt x="2765" y="2200"/>
                </a:lnTo>
                <a:lnTo>
                  <a:pt x="2696" y="2200"/>
                </a:lnTo>
                <a:lnTo>
                  <a:pt x="2632" y="2180"/>
                </a:lnTo>
                <a:lnTo>
                  <a:pt x="2603" y="2180"/>
                </a:lnTo>
                <a:lnTo>
                  <a:pt x="2592" y="2160"/>
                </a:lnTo>
                <a:lnTo>
                  <a:pt x="2585" y="2160"/>
                </a:lnTo>
                <a:lnTo>
                  <a:pt x="2469" y="1800"/>
                </a:lnTo>
                <a:lnTo>
                  <a:pt x="2218" y="1800"/>
                </a:lnTo>
                <a:lnTo>
                  <a:pt x="2214" y="1780"/>
                </a:lnTo>
                <a:lnTo>
                  <a:pt x="2218" y="1760"/>
                </a:lnTo>
                <a:lnTo>
                  <a:pt x="2228" y="1740"/>
                </a:lnTo>
                <a:lnTo>
                  <a:pt x="2244" y="1720"/>
                </a:lnTo>
                <a:lnTo>
                  <a:pt x="2389" y="1720"/>
                </a:lnTo>
                <a:lnTo>
                  <a:pt x="2504" y="1700"/>
                </a:lnTo>
                <a:lnTo>
                  <a:pt x="2608" y="1680"/>
                </a:lnTo>
                <a:lnTo>
                  <a:pt x="2703" y="1660"/>
                </a:lnTo>
                <a:lnTo>
                  <a:pt x="2787" y="1620"/>
                </a:lnTo>
                <a:lnTo>
                  <a:pt x="2863" y="1600"/>
                </a:lnTo>
                <a:lnTo>
                  <a:pt x="2929" y="1560"/>
                </a:lnTo>
                <a:lnTo>
                  <a:pt x="2988" y="1520"/>
                </a:lnTo>
                <a:lnTo>
                  <a:pt x="3038" y="1480"/>
                </a:lnTo>
                <a:lnTo>
                  <a:pt x="3081" y="1420"/>
                </a:lnTo>
                <a:lnTo>
                  <a:pt x="3118" y="1380"/>
                </a:lnTo>
                <a:lnTo>
                  <a:pt x="3147" y="1360"/>
                </a:lnTo>
                <a:lnTo>
                  <a:pt x="3171" y="1320"/>
                </a:lnTo>
                <a:lnTo>
                  <a:pt x="3189" y="1280"/>
                </a:lnTo>
                <a:lnTo>
                  <a:pt x="3162" y="1240"/>
                </a:lnTo>
                <a:lnTo>
                  <a:pt x="3126" y="1180"/>
                </a:lnTo>
                <a:lnTo>
                  <a:pt x="3084" y="1100"/>
                </a:lnTo>
                <a:lnTo>
                  <a:pt x="3042" y="1020"/>
                </a:lnTo>
                <a:lnTo>
                  <a:pt x="3003" y="940"/>
                </a:lnTo>
                <a:lnTo>
                  <a:pt x="2972" y="860"/>
                </a:lnTo>
                <a:lnTo>
                  <a:pt x="2952" y="820"/>
                </a:lnTo>
                <a:lnTo>
                  <a:pt x="2940" y="760"/>
                </a:lnTo>
                <a:lnTo>
                  <a:pt x="2926" y="720"/>
                </a:lnTo>
                <a:lnTo>
                  <a:pt x="2907" y="660"/>
                </a:lnTo>
                <a:lnTo>
                  <a:pt x="2884" y="600"/>
                </a:lnTo>
                <a:lnTo>
                  <a:pt x="2856" y="540"/>
                </a:lnTo>
                <a:lnTo>
                  <a:pt x="2824" y="480"/>
                </a:lnTo>
                <a:lnTo>
                  <a:pt x="2787" y="420"/>
                </a:lnTo>
                <a:lnTo>
                  <a:pt x="2744" y="360"/>
                </a:lnTo>
                <a:lnTo>
                  <a:pt x="2696" y="300"/>
                </a:lnTo>
                <a:lnTo>
                  <a:pt x="2641" y="260"/>
                </a:lnTo>
                <a:lnTo>
                  <a:pt x="2580" y="200"/>
                </a:lnTo>
                <a:lnTo>
                  <a:pt x="2511" y="160"/>
                </a:lnTo>
                <a:lnTo>
                  <a:pt x="2436" y="140"/>
                </a:lnTo>
                <a:lnTo>
                  <a:pt x="2354" y="120"/>
                </a:lnTo>
                <a:lnTo>
                  <a:pt x="2244" y="120"/>
                </a:lnTo>
                <a:lnTo>
                  <a:pt x="2228" y="100"/>
                </a:lnTo>
                <a:lnTo>
                  <a:pt x="2218" y="80"/>
                </a:lnTo>
                <a:lnTo>
                  <a:pt x="2214" y="60"/>
                </a:lnTo>
                <a:lnTo>
                  <a:pt x="2218" y="40"/>
                </a:lnTo>
                <a:lnTo>
                  <a:pt x="2467" y="40"/>
                </a:lnTo>
                <a:lnTo>
                  <a:pt x="2531" y="80"/>
                </a:lnTo>
                <a:lnTo>
                  <a:pt x="2591" y="100"/>
                </a:lnTo>
                <a:lnTo>
                  <a:pt x="2649" y="140"/>
                </a:lnTo>
                <a:lnTo>
                  <a:pt x="2703" y="180"/>
                </a:lnTo>
                <a:lnTo>
                  <a:pt x="2755" y="220"/>
                </a:lnTo>
                <a:lnTo>
                  <a:pt x="2804" y="280"/>
                </a:lnTo>
                <a:lnTo>
                  <a:pt x="2849" y="340"/>
                </a:lnTo>
                <a:lnTo>
                  <a:pt x="2891" y="400"/>
                </a:lnTo>
                <a:lnTo>
                  <a:pt x="2930" y="460"/>
                </a:lnTo>
                <a:lnTo>
                  <a:pt x="2965" y="540"/>
                </a:lnTo>
                <a:lnTo>
                  <a:pt x="2996" y="620"/>
                </a:lnTo>
                <a:lnTo>
                  <a:pt x="3024" y="700"/>
                </a:lnTo>
                <a:lnTo>
                  <a:pt x="3066" y="840"/>
                </a:lnTo>
                <a:lnTo>
                  <a:pt x="3096" y="900"/>
                </a:lnTo>
                <a:lnTo>
                  <a:pt x="3134" y="980"/>
                </a:lnTo>
                <a:lnTo>
                  <a:pt x="3219" y="1140"/>
                </a:lnTo>
                <a:lnTo>
                  <a:pt x="3257" y="1200"/>
                </a:lnTo>
                <a:lnTo>
                  <a:pt x="3288" y="1260"/>
                </a:lnTo>
                <a:lnTo>
                  <a:pt x="3293" y="1280"/>
                </a:lnTo>
                <a:lnTo>
                  <a:pt x="3295" y="1280"/>
                </a:lnTo>
                <a:lnTo>
                  <a:pt x="3294" y="1300"/>
                </a:lnTo>
                <a:lnTo>
                  <a:pt x="3290" y="1300"/>
                </a:lnTo>
                <a:lnTo>
                  <a:pt x="3274" y="1340"/>
                </a:lnTo>
                <a:lnTo>
                  <a:pt x="3252" y="1380"/>
                </a:lnTo>
                <a:lnTo>
                  <a:pt x="3223" y="1420"/>
                </a:lnTo>
                <a:lnTo>
                  <a:pt x="3187" y="1460"/>
                </a:lnTo>
                <a:lnTo>
                  <a:pt x="3143" y="1500"/>
                </a:lnTo>
                <a:lnTo>
                  <a:pt x="3090" y="1560"/>
                </a:lnTo>
                <a:lnTo>
                  <a:pt x="3029" y="1600"/>
                </a:lnTo>
                <a:lnTo>
                  <a:pt x="2958" y="1640"/>
                </a:lnTo>
                <a:lnTo>
                  <a:pt x="2876" y="1700"/>
                </a:lnTo>
                <a:lnTo>
                  <a:pt x="2785" y="1740"/>
                </a:lnTo>
                <a:lnTo>
                  <a:pt x="2682" y="1760"/>
                </a:lnTo>
                <a:lnTo>
                  <a:pt x="2567" y="1800"/>
                </a:lnTo>
                <a:lnTo>
                  <a:pt x="2667" y="2100"/>
                </a:lnTo>
                <a:lnTo>
                  <a:pt x="2807" y="2100"/>
                </a:lnTo>
                <a:lnTo>
                  <a:pt x="2954" y="2140"/>
                </a:lnTo>
                <a:lnTo>
                  <a:pt x="3100" y="2220"/>
                </a:lnTo>
                <a:lnTo>
                  <a:pt x="3171" y="2240"/>
                </a:lnTo>
                <a:lnTo>
                  <a:pt x="3238" y="2280"/>
                </a:lnTo>
                <a:lnTo>
                  <a:pt x="3301" y="2340"/>
                </a:lnTo>
                <a:lnTo>
                  <a:pt x="3358" y="2380"/>
                </a:lnTo>
                <a:lnTo>
                  <a:pt x="3410" y="2440"/>
                </a:lnTo>
                <a:lnTo>
                  <a:pt x="3454" y="2500"/>
                </a:lnTo>
                <a:lnTo>
                  <a:pt x="3490" y="2560"/>
                </a:lnTo>
                <a:lnTo>
                  <a:pt x="3517" y="2620"/>
                </a:lnTo>
                <a:lnTo>
                  <a:pt x="3534" y="2680"/>
                </a:lnTo>
                <a:lnTo>
                  <a:pt x="3540" y="2740"/>
                </a:lnTo>
                <a:lnTo>
                  <a:pt x="3536" y="2760"/>
                </a:lnTo>
                <a:lnTo>
                  <a:pt x="3526" y="2780"/>
                </a:lnTo>
                <a:lnTo>
                  <a:pt x="3510" y="2800"/>
                </a:lnTo>
                <a:close/>
                <a:moveTo>
                  <a:pt x="1665" y="1960"/>
                </a:moveTo>
                <a:lnTo>
                  <a:pt x="1348" y="1960"/>
                </a:lnTo>
                <a:lnTo>
                  <a:pt x="1484" y="1920"/>
                </a:lnTo>
                <a:lnTo>
                  <a:pt x="1551" y="1880"/>
                </a:lnTo>
                <a:lnTo>
                  <a:pt x="1617" y="1840"/>
                </a:lnTo>
                <a:lnTo>
                  <a:pt x="1679" y="1800"/>
                </a:lnTo>
                <a:lnTo>
                  <a:pt x="1737" y="1740"/>
                </a:lnTo>
                <a:lnTo>
                  <a:pt x="1791" y="1680"/>
                </a:lnTo>
                <a:lnTo>
                  <a:pt x="1839" y="1620"/>
                </a:lnTo>
                <a:lnTo>
                  <a:pt x="1880" y="1560"/>
                </a:lnTo>
                <a:lnTo>
                  <a:pt x="1914" y="1500"/>
                </a:lnTo>
                <a:lnTo>
                  <a:pt x="1939" y="1420"/>
                </a:lnTo>
                <a:lnTo>
                  <a:pt x="1955" y="1360"/>
                </a:lnTo>
                <a:lnTo>
                  <a:pt x="1960" y="1280"/>
                </a:lnTo>
                <a:lnTo>
                  <a:pt x="1964" y="1260"/>
                </a:lnTo>
                <a:lnTo>
                  <a:pt x="1974" y="1260"/>
                </a:lnTo>
                <a:lnTo>
                  <a:pt x="1989" y="1240"/>
                </a:lnTo>
                <a:lnTo>
                  <a:pt x="2035" y="1240"/>
                </a:lnTo>
                <a:lnTo>
                  <a:pt x="2052" y="1220"/>
                </a:lnTo>
                <a:lnTo>
                  <a:pt x="2061" y="1200"/>
                </a:lnTo>
                <a:lnTo>
                  <a:pt x="2064" y="1160"/>
                </a:lnTo>
                <a:lnTo>
                  <a:pt x="2064" y="920"/>
                </a:lnTo>
                <a:lnTo>
                  <a:pt x="2057" y="900"/>
                </a:lnTo>
                <a:lnTo>
                  <a:pt x="2039" y="880"/>
                </a:lnTo>
                <a:lnTo>
                  <a:pt x="2015" y="860"/>
                </a:lnTo>
                <a:lnTo>
                  <a:pt x="1990" y="840"/>
                </a:lnTo>
                <a:lnTo>
                  <a:pt x="1980" y="840"/>
                </a:lnTo>
                <a:lnTo>
                  <a:pt x="1972" y="820"/>
                </a:lnTo>
                <a:lnTo>
                  <a:pt x="1967" y="820"/>
                </a:lnTo>
                <a:lnTo>
                  <a:pt x="1965" y="800"/>
                </a:lnTo>
                <a:lnTo>
                  <a:pt x="1965" y="540"/>
                </a:lnTo>
                <a:lnTo>
                  <a:pt x="1969" y="540"/>
                </a:lnTo>
                <a:lnTo>
                  <a:pt x="1976" y="520"/>
                </a:lnTo>
                <a:lnTo>
                  <a:pt x="2018" y="460"/>
                </a:lnTo>
                <a:lnTo>
                  <a:pt x="2039" y="400"/>
                </a:lnTo>
                <a:lnTo>
                  <a:pt x="2041" y="340"/>
                </a:lnTo>
                <a:lnTo>
                  <a:pt x="2022" y="280"/>
                </a:lnTo>
                <a:lnTo>
                  <a:pt x="1987" y="220"/>
                </a:lnTo>
                <a:lnTo>
                  <a:pt x="1938" y="180"/>
                </a:lnTo>
                <a:lnTo>
                  <a:pt x="1876" y="140"/>
                </a:lnTo>
                <a:lnTo>
                  <a:pt x="1805" y="120"/>
                </a:lnTo>
                <a:lnTo>
                  <a:pt x="1726" y="100"/>
                </a:lnTo>
                <a:lnTo>
                  <a:pt x="1641" y="80"/>
                </a:lnTo>
                <a:lnTo>
                  <a:pt x="1963" y="80"/>
                </a:lnTo>
                <a:lnTo>
                  <a:pt x="2024" y="120"/>
                </a:lnTo>
                <a:lnTo>
                  <a:pt x="2073" y="180"/>
                </a:lnTo>
                <a:lnTo>
                  <a:pt x="2111" y="240"/>
                </a:lnTo>
                <a:lnTo>
                  <a:pt x="2134" y="300"/>
                </a:lnTo>
                <a:lnTo>
                  <a:pt x="2141" y="360"/>
                </a:lnTo>
                <a:lnTo>
                  <a:pt x="2131" y="440"/>
                </a:lnTo>
                <a:lnTo>
                  <a:pt x="2106" y="500"/>
                </a:lnTo>
                <a:lnTo>
                  <a:pt x="2064" y="580"/>
                </a:lnTo>
                <a:lnTo>
                  <a:pt x="2064" y="780"/>
                </a:lnTo>
                <a:lnTo>
                  <a:pt x="2095" y="800"/>
                </a:lnTo>
                <a:lnTo>
                  <a:pt x="2127" y="820"/>
                </a:lnTo>
                <a:lnTo>
                  <a:pt x="2152" y="880"/>
                </a:lnTo>
                <a:lnTo>
                  <a:pt x="2162" y="920"/>
                </a:lnTo>
                <a:lnTo>
                  <a:pt x="2162" y="1160"/>
                </a:lnTo>
                <a:lnTo>
                  <a:pt x="2160" y="1200"/>
                </a:lnTo>
                <a:lnTo>
                  <a:pt x="2149" y="1240"/>
                </a:lnTo>
                <a:lnTo>
                  <a:pt x="2118" y="1300"/>
                </a:lnTo>
                <a:lnTo>
                  <a:pt x="2057" y="1320"/>
                </a:lnTo>
                <a:lnTo>
                  <a:pt x="2047" y="1400"/>
                </a:lnTo>
                <a:lnTo>
                  <a:pt x="2028" y="1460"/>
                </a:lnTo>
                <a:lnTo>
                  <a:pt x="2002" y="1540"/>
                </a:lnTo>
                <a:lnTo>
                  <a:pt x="1968" y="1600"/>
                </a:lnTo>
                <a:lnTo>
                  <a:pt x="1928" y="1660"/>
                </a:lnTo>
                <a:lnTo>
                  <a:pt x="1882" y="1720"/>
                </a:lnTo>
                <a:lnTo>
                  <a:pt x="1831" y="1780"/>
                </a:lnTo>
                <a:lnTo>
                  <a:pt x="1775" y="1840"/>
                </a:lnTo>
                <a:lnTo>
                  <a:pt x="1716" y="1900"/>
                </a:lnTo>
                <a:lnTo>
                  <a:pt x="1653" y="1940"/>
                </a:lnTo>
                <a:lnTo>
                  <a:pt x="1665" y="1960"/>
                </a:lnTo>
                <a:close/>
                <a:moveTo>
                  <a:pt x="84" y="2920"/>
                </a:moveTo>
                <a:lnTo>
                  <a:pt x="15" y="2920"/>
                </a:lnTo>
                <a:lnTo>
                  <a:pt x="4" y="2900"/>
                </a:lnTo>
                <a:lnTo>
                  <a:pt x="0" y="2880"/>
                </a:lnTo>
                <a:lnTo>
                  <a:pt x="0" y="2740"/>
                </a:lnTo>
                <a:lnTo>
                  <a:pt x="4" y="2660"/>
                </a:lnTo>
                <a:lnTo>
                  <a:pt x="16" y="2600"/>
                </a:lnTo>
                <a:lnTo>
                  <a:pt x="35" y="2540"/>
                </a:lnTo>
                <a:lnTo>
                  <a:pt x="61" y="2460"/>
                </a:lnTo>
                <a:lnTo>
                  <a:pt x="95" y="2420"/>
                </a:lnTo>
                <a:lnTo>
                  <a:pt x="136" y="2360"/>
                </a:lnTo>
                <a:lnTo>
                  <a:pt x="183" y="2320"/>
                </a:lnTo>
                <a:lnTo>
                  <a:pt x="238" y="2280"/>
                </a:lnTo>
                <a:lnTo>
                  <a:pt x="298" y="2260"/>
                </a:lnTo>
                <a:lnTo>
                  <a:pt x="366" y="2240"/>
                </a:lnTo>
                <a:lnTo>
                  <a:pt x="439" y="2220"/>
                </a:lnTo>
                <a:lnTo>
                  <a:pt x="519" y="2200"/>
                </a:lnTo>
                <a:lnTo>
                  <a:pt x="764" y="2200"/>
                </a:lnTo>
                <a:lnTo>
                  <a:pt x="943" y="1960"/>
                </a:lnTo>
                <a:lnTo>
                  <a:pt x="881" y="1900"/>
                </a:lnTo>
                <a:lnTo>
                  <a:pt x="822" y="1860"/>
                </a:lnTo>
                <a:lnTo>
                  <a:pt x="767" y="1800"/>
                </a:lnTo>
                <a:lnTo>
                  <a:pt x="717" y="1740"/>
                </a:lnTo>
                <a:lnTo>
                  <a:pt x="672" y="1680"/>
                </a:lnTo>
                <a:lnTo>
                  <a:pt x="633" y="1600"/>
                </a:lnTo>
                <a:lnTo>
                  <a:pt x="601" y="1540"/>
                </a:lnTo>
                <a:lnTo>
                  <a:pt x="575" y="1460"/>
                </a:lnTo>
                <a:lnTo>
                  <a:pt x="558" y="1400"/>
                </a:lnTo>
                <a:lnTo>
                  <a:pt x="549" y="1320"/>
                </a:lnTo>
                <a:lnTo>
                  <a:pt x="514" y="1300"/>
                </a:lnTo>
                <a:lnTo>
                  <a:pt x="496" y="1260"/>
                </a:lnTo>
                <a:lnTo>
                  <a:pt x="491" y="1220"/>
                </a:lnTo>
                <a:lnTo>
                  <a:pt x="491" y="1200"/>
                </a:lnTo>
                <a:lnTo>
                  <a:pt x="491" y="1180"/>
                </a:lnTo>
                <a:lnTo>
                  <a:pt x="589" y="1180"/>
                </a:lnTo>
                <a:lnTo>
                  <a:pt x="589" y="1200"/>
                </a:lnTo>
                <a:lnTo>
                  <a:pt x="588" y="1220"/>
                </a:lnTo>
                <a:lnTo>
                  <a:pt x="590" y="1240"/>
                </a:lnTo>
                <a:lnTo>
                  <a:pt x="624" y="1240"/>
                </a:lnTo>
                <a:lnTo>
                  <a:pt x="636" y="1260"/>
                </a:lnTo>
                <a:lnTo>
                  <a:pt x="644" y="1260"/>
                </a:lnTo>
                <a:lnTo>
                  <a:pt x="646" y="1280"/>
                </a:lnTo>
                <a:lnTo>
                  <a:pt x="651" y="1360"/>
                </a:lnTo>
                <a:lnTo>
                  <a:pt x="666" y="1420"/>
                </a:lnTo>
                <a:lnTo>
                  <a:pt x="688" y="1500"/>
                </a:lnTo>
                <a:lnTo>
                  <a:pt x="719" y="1560"/>
                </a:lnTo>
                <a:lnTo>
                  <a:pt x="757" y="1620"/>
                </a:lnTo>
                <a:lnTo>
                  <a:pt x="801" y="1700"/>
                </a:lnTo>
                <a:lnTo>
                  <a:pt x="850" y="1740"/>
                </a:lnTo>
                <a:lnTo>
                  <a:pt x="904" y="1800"/>
                </a:lnTo>
                <a:lnTo>
                  <a:pt x="962" y="1840"/>
                </a:lnTo>
                <a:lnTo>
                  <a:pt x="1022" y="1880"/>
                </a:lnTo>
                <a:lnTo>
                  <a:pt x="1085" y="1920"/>
                </a:lnTo>
                <a:lnTo>
                  <a:pt x="1215" y="1960"/>
                </a:lnTo>
                <a:lnTo>
                  <a:pt x="1665" y="1960"/>
                </a:lnTo>
                <a:lnTo>
                  <a:pt x="1677" y="1980"/>
                </a:lnTo>
                <a:lnTo>
                  <a:pt x="1569" y="1980"/>
                </a:lnTo>
                <a:lnTo>
                  <a:pt x="1533" y="2000"/>
                </a:lnTo>
                <a:lnTo>
                  <a:pt x="1029" y="2000"/>
                </a:lnTo>
                <a:lnTo>
                  <a:pt x="829" y="2280"/>
                </a:lnTo>
                <a:lnTo>
                  <a:pt x="821" y="2280"/>
                </a:lnTo>
                <a:lnTo>
                  <a:pt x="811" y="2300"/>
                </a:lnTo>
                <a:lnTo>
                  <a:pt x="476" y="2300"/>
                </a:lnTo>
                <a:lnTo>
                  <a:pt x="412" y="2320"/>
                </a:lnTo>
                <a:lnTo>
                  <a:pt x="351" y="2340"/>
                </a:lnTo>
                <a:lnTo>
                  <a:pt x="292" y="2360"/>
                </a:lnTo>
                <a:lnTo>
                  <a:pt x="239" y="2400"/>
                </a:lnTo>
                <a:lnTo>
                  <a:pt x="192" y="2440"/>
                </a:lnTo>
                <a:lnTo>
                  <a:pt x="153" y="2500"/>
                </a:lnTo>
                <a:lnTo>
                  <a:pt x="124" y="2580"/>
                </a:lnTo>
                <a:lnTo>
                  <a:pt x="105" y="2660"/>
                </a:lnTo>
                <a:lnTo>
                  <a:pt x="99" y="2740"/>
                </a:lnTo>
                <a:lnTo>
                  <a:pt x="99" y="2880"/>
                </a:lnTo>
                <a:lnTo>
                  <a:pt x="95" y="2900"/>
                </a:lnTo>
                <a:lnTo>
                  <a:pt x="84" y="2920"/>
                </a:lnTo>
                <a:close/>
                <a:moveTo>
                  <a:pt x="2420" y="1820"/>
                </a:moveTo>
                <a:lnTo>
                  <a:pt x="2244" y="1820"/>
                </a:lnTo>
                <a:lnTo>
                  <a:pt x="2228" y="1800"/>
                </a:lnTo>
                <a:lnTo>
                  <a:pt x="2469" y="1800"/>
                </a:lnTo>
                <a:lnTo>
                  <a:pt x="2420" y="1820"/>
                </a:lnTo>
                <a:close/>
                <a:moveTo>
                  <a:pt x="2639" y="2920"/>
                </a:moveTo>
                <a:lnTo>
                  <a:pt x="2569" y="2920"/>
                </a:lnTo>
                <a:lnTo>
                  <a:pt x="2559" y="2900"/>
                </a:lnTo>
                <a:lnTo>
                  <a:pt x="2555" y="2880"/>
                </a:lnTo>
                <a:lnTo>
                  <a:pt x="2555" y="2740"/>
                </a:lnTo>
                <a:lnTo>
                  <a:pt x="2549" y="2660"/>
                </a:lnTo>
                <a:lnTo>
                  <a:pt x="2530" y="2600"/>
                </a:lnTo>
                <a:lnTo>
                  <a:pt x="2501" y="2540"/>
                </a:lnTo>
                <a:lnTo>
                  <a:pt x="2463" y="2480"/>
                </a:lnTo>
                <a:lnTo>
                  <a:pt x="2416" y="2440"/>
                </a:lnTo>
                <a:lnTo>
                  <a:pt x="2362" y="2400"/>
                </a:lnTo>
                <a:lnTo>
                  <a:pt x="2303" y="2360"/>
                </a:lnTo>
                <a:lnTo>
                  <a:pt x="2239" y="2340"/>
                </a:lnTo>
                <a:lnTo>
                  <a:pt x="2104" y="2300"/>
                </a:lnTo>
                <a:lnTo>
                  <a:pt x="1757" y="2300"/>
                </a:lnTo>
                <a:lnTo>
                  <a:pt x="1747" y="2280"/>
                </a:lnTo>
                <a:lnTo>
                  <a:pt x="1740" y="2280"/>
                </a:lnTo>
                <a:lnTo>
                  <a:pt x="1569" y="1980"/>
                </a:lnTo>
                <a:lnTo>
                  <a:pt x="1677" y="1980"/>
                </a:lnTo>
                <a:lnTo>
                  <a:pt x="1810" y="2200"/>
                </a:lnTo>
                <a:lnTo>
                  <a:pt x="2112" y="2200"/>
                </a:lnTo>
                <a:lnTo>
                  <a:pt x="2252" y="2240"/>
                </a:lnTo>
                <a:lnTo>
                  <a:pt x="2318" y="2260"/>
                </a:lnTo>
                <a:lnTo>
                  <a:pt x="2380" y="2300"/>
                </a:lnTo>
                <a:lnTo>
                  <a:pt x="2438" y="2340"/>
                </a:lnTo>
                <a:lnTo>
                  <a:pt x="2490" y="2380"/>
                </a:lnTo>
                <a:lnTo>
                  <a:pt x="2537" y="2420"/>
                </a:lnTo>
                <a:lnTo>
                  <a:pt x="2577" y="2480"/>
                </a:lnTo>
                <a:lnTo>
                  <a:pt x="2609" y="2540"/>
                </a:lnTo>
                <a:lnTo>
                  <a:pt x="2633" y="2600"/>
                </a:lnTo>
                <a:lnTo>
                  <a:pt x="2648" y="2660"/>
                </a:lnTo>
                <a:lnTo>
                  <a:pt x="2653" y="2740"/>
                </a:lnTo>
                <a:lnTo>
                  <a:pt x="2653" y="2880"/>
                </a:lnTo>
                <a:lnTo>
                  <a:pt x="2649" y="2900"/>
                </a:lnTo>
                <a:lnTo>
                  <a:pt x="2639" y="2920"/>
                </a:lnTo>
                <a:close/>
                <a:moveTo>
                  <a:pt x="1353" y="2060"/>
                </a:moveTo>
                <a:lnTo>
                  <a:pt x="1217" y="2060"/>
                </a:lnTo>
                <a:lnTo>
                  <a:pt x="1029" y="2000"/>
                </a:lnTo>
                <a:lnTo>
                  <a:pt x="1533" y="2000"/>
                </a:lnTo>
                <a:lnTo>
                  <a:pt x="1498" y="2020"/>
                </a:lnTo>
                <a:lnTo>
                  <a:pt x="1353" y="2060"/>
                </a:lnTo>
                <a:close/>
              </a:path>
            </a:pathLst>
          </a:custGeom>
          <a:solidFill>
            <a:srgbClr val="D0011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9" name="TextBox 8">
            <a:extLst>
              <a:ext uri="{FF2B5EF4-FFF2-40B4-BE49-F238E27FC236}">
                <a16:creationId xmlns:a16="http://schemas.microsoft.com/office/drawing/2014/main" id="{94B3A529-31C7-64C1-9C1B-DEBAB8FE5719}"/>
              </a:ext>
            </a:extLst>
          </p:cNvPr>
          <p:cNvSpPr txBox="1"/>
          <p:nvPr/>
        </p:nvSpPr>
        <p:spPr>
          <a:xfrm>
            <a:off x="9749899" y="3480742"/>
            <a:ext cx="2133832" cy="830997"/>
          </a:xfrm>
          <a:prstGeom prst="rect">
            <a:avLst/>
          </a:prstGeom>
          <a:noFill/>
        </p:spPr>
        <p:txBody>
          <a:bodyPr wrap="square" rtlCol="0">
            <a:spAutoFit/>
          </a:bodyPr>
          <a:lstStyle/>
          <a:p>
            <a:pPr algn="ctr"/>
            <a:r>
              <a:rPr lang="en-GB" sz="2400" b="1"/>
              <a:t>ND </a:t>
            </a:r>
          </a:p>
          <a:p>
            <a:pPr algn="ctr"/>
            <a:r>
              <a:rPr lang="en-GB" sz="2400" b="1"/>
              <a:t>Appointments</a:t>
            </a:r>
          </a:p>
        </p:txBody>
      </p:sp>
      <p:sp>
        <p:nvSpPr>
          <p:cNvPr id="10" name="TextBox 9">
            <a:extLst>
              <a:ext uri="{FF2B5EF4-FFF2-40B4-BE49-F238E27FC236}">
                <a16:creationId xmlns:a16="http://schemas.microsoft.com/office/drawing/2014/main" id="{A3B39E95-4246-5052-B648-F96616B7DB85}"/>
              </a:ext>
            </a:extLst>
          </p:cNvPr>
          <p:cNvSpPr txBox="1"/>
          <p:nvPr/>
        </p:nvSpPr>
        <p:spPr>
          <a:xfrm>
            <a:off x="10131920" y="5450722"/>
            <a:ext cx="1454332" cy="530145"/>
          </a:xfrm>
          <a:prstGeom prst="rect">
            <a:avLst/>
          </a:prstGeom>
          <a:noFill/>
        </p:spPr>
        <p:txBody>
          <a:bodyPr wrap="square" rtlCol="0">
            <a:spAutoFit/>
          </a:bodyPr>
          <a:lstStyle/>
          <a:p>
            <a:pPr>
              <a:lnSpc>
                <a:spcPct val="107000"/>
              </a:lnSpc>
              <a:spcAft>
                <a:spcPts val="800"/>
              </a:spcAft>
            </a:pPr>
            <a:r>
              <a:rPr lang="en-GB" sz="2800" b="1" kern="100">
                <a:effectLst/>
                <a:latin typeface="Work Sans" pitchFamily="2" charset="0"/>
                <a:ea typeface="Calibri" panose="020F0502020204030204" pitchFamily="34" charset="0"/>
                <a:cs typeface="Times New Roman" panose="02020603050405020304" pitchFamily="18" charset="0"/>
              </a:rPr>
              <a:t>▲</a:t>
            </a:r>
            <a:r>
              <a:rPr lang="en-GB" sz="2800" b="1" kern="100">
                <a:effectLst/>
                <a:ea typeface="Calibri" panose="020F0502020204030204" pitchFamily="34" charset="0"/>
                <a:cs typeface="Times New Roman" panose="02020603050405020304" pitchFamily="18" charset="0"/>
              </a:rPr>
              <a:t>0.2%</a:t>
            </a:r>
          </a:p>
        </p:txBody>
      </p:sp>
      <p:sp>
        <p:nvSpPr>
          <p:cNvPr id="12" name="TextBox 11">
            <a:extLst>
              <a:ext uri="{FF2B5EF4-FFF2-40B4-BE49-F238E27FC236}">
                <a16:creationId xmlns:a16="http://schemas.microsoft.com/office/drawing/2014/main" id="{F5BB32CB-0F5D-5298-6266-F625CB403730}"/>
              </a:ext>
            </a:extLst>
          </p:cNvPr>
          <p:cNvSpPr txBox="1"/>
          <p:nvPr/>
        </p:nvSpPr>
        <p:spPr>
          <a:xfrm>
            <a:off x="7882240" y="5438469"/>
            <a:ext cx="1374155" cy="530145"/>
          </a:xfrm>
          <a:prstGeom prst="rect">
            <a:avLst/>
          </a:prstGeom>
          <a:noFill/>
        </p:spPr>
        <p:txBody>
          <a:bodyPr wrap="square" rtlCol="0">
            <a:spAutoFit/>
          </a:bodyPr>
          <a:lstStyle/>
          <a:p>
            <a:pPr>
              <a:lnSpc>
                <a:spcPct val="107000"/>
              </a:lnSpc>
              <a:spcAft>
                <a:spcPts val="800"/>
              </a:spcAft>
            </a:pPr>
            <a:r>
              <a:rPr lang="en-GB" sz="2800" kern="100">
                <a:effectLst/>
                <a:latin typeface="Work Sans" pitchFamily="2" charset="0"/>
                <a:ea typeface="Calibri" panose="020F0502020204030204" pitchFamily="34" charset="0"/>
                <a:cs typeface="Times New Roman" panose="02020603050405020304" pitchFamily="18" charset="0"/>
              </a:rPr>
              <a:t>▼</a:t>
            </a:r>
            <a:r>
              <a:rPr lang="en-GB" sz="2800" b="1" kern="100">
                <a:effectLst/>
                <a:latin typeface="Work Sans" pitchFamily="2" charset="0"/>
                <a:ea typeface="Calibri" panose="020F0502020204030204" pitchFamily="34" charset="0"/>
                <a:cs typeface="Times New Roman" panose="02020603050405020304" pitchFamily="18" charset="0"/>
              </a:rPr>
              <a:t>3.1</a:t>
            </a:r>
            <a:r>
              <a:rPr lang="en-GB" sz="2800" b="1" kern="100">
                <a:effectLst/>
                <a:ea typeface="Calibri" panose="020F0502020204030204" pitchFamily="34" charset="0"/>
                <a:cs typeface="Times New Roman" panose="02020603050405020304" pitchFamily="18" charset="0"/>
              </a:rPr>
              <a:t>%</a:t>
            </a:r>
          </a:p>
        </p:txBody>
      </p:sp>
      <p:sp>
        <p:nvSpPr>
          <p:cNvPr id="23" name="TextBox 22">
            <a:extLst>
              <a:ext uri="{FF2B5EF4-FFF2-40B4-BE49-F238E27FC236}">
                <a16:creationId xmlns:a16="http://schemas.microsoft.com/office/drawing/2014/main" id="{460EF5E1-18C3-AE45-90CE-7C660D96116F}"/>
              </a:ext>
            </a:extLst>
          </p:cNvPr>
          <p:cNvSpPr txBox="1"/>
          <p:nvPr/>
        </p:nvSpPr>
        <p:spPr>
          <a:xfrm>
            <a:off x="949529" y="1805245"/>
            <a:ext cx="3705239" cy="2616101"/>
          </a:xfrm>
          <a:prstGeom prst="rect">
            <a:avLst/>
          </a:prstGeom>
          <a:noFill/>
        </p:spPr>
        <p:txBody>
          <a:bodyPr wrap="square">
            <a:spAutoFit/>
          </a:bodyPr>
          <a:lstStyle/>
          <a:p>
            <a:pPr algn="ctr"/>
            <a:r>
              <a:rPr lang="en-GB" sz="8000">
                <a:solidFill>
                  <a:srgbClr val="CC0000"/>
                </a:solidFill>
              </a:rPr>
              <a:t>42.7%</a:t>
            </a:r>
          </a:p>
          <a:p>
            <a:pPr algn="ctr"/>
            <a:r>
              <a:rPr lang="en-GB" sz="2800"/>
              <a:t>OF </a:t>
            </a:r>
          </a:p>
          <a:p>
            <a:pPr algn="ctr"/>
            <a:r>
              <a:rPr lang="en-GB" sz="2800"/>
              <a:t>APPOINTMENTS WERE  NON-DETERMINED</a:t>
            </a:r>
          </a:p>
        </p:txBody>
      </p:sp>
      <p:sp>
        <p:nvSpPr>
          <p:cNvPr id="11" name="TextBox 10"/>
          <p:cNvSpPr txBox="1"/>
          <p:nvPr/>
        </p:nvSpPr>
        <p:spPr>
          <a:xfrm>
            <a:off x="1071192" y="6247091"/>
            <a:ext cx="10661690" cy="461665"/>
          </a:xfrm>
          <a:prstGeom prst="rect">
            <a:avLst/>
          </a:prstGeom>
          <a:noFill/>
        </p:spPr>
        <p:txBody>
          <a:bodyPr wrap="square" rtlCol="0">
            <a:spAutoFit/>
          </a:bodyPr>
          <a:lstStyle/>
          <a:p>
            <a:r>
              <a:rPr lang="en-GB" sz="1200" dirty="0"/>
              <a:t>Both Protestant and Roman Catholics % appointed are more than 5% over their comparative applicant rate. ND appointed 16% less than ND applicant rate.  This is significant and needs to be explored further. Could be due to applicants updating record to either P and RC when appointed.</a:t>
            </a:r>
          </a:p>
        </p:txBody>
      </p:sp>
      <p:sp>
        <p:nvSpPr>
          <p:cNvPr id="24" name="TextBox 23">
            <a:extLst>
              <a:ext uri="{FF2B5EF4-FFF2-40B4-BE49-F238E27FC236}">
                <a16:creationId xmlns:a16="http://schemas.microsoft.com/office/drawing/2014/main" id="{E45D35B0-FC3D-4981-4F42-3BB34D0206FA}"/>
              </a:ext>
            </a:extLst>
          </p:cNvPr>
          <p:cNvSpPr txBox="1"/>
          <p:nvPr/>
        </p:nvSpPr>
        <p:spPr>
          <a:xfrm>
            <a:off x="838200" y="1382911"/>
            <a:ext cx="7936301" cy="307777"/>
          </a:xfrm>
          <a:prstGeom prst="rect">
            <a:avLst/>
          </a:prstGeom>
          <a:noFill/>
        </p:spPr>
        <p:txBody>
          <a:bodyPr wrap="square" rtlCol="0">
            <a:spAutoFit/>
          </a:bodyPr>
          <a:lstStyle/>
          <a:p>
            <a:r>
              <a:rPr lang="en-GB" sz="1400">
                <a:solidFill>
                  <a:srgbClr val="FF0000"/>
                </a:solidFill>
              </a:rPr>
              <a:t>*</a:t>
            </a:r>
            <a:r>
              <a:rPr lang="en-GB" sz="1400" i="1">
                <a:solidFill>
                  <a:srgbClr val="FF0000"/>
                </a:solidFill>
              </a:rPr>
              <a:t>including Non-Determined</a:t>
            </a:r>
            <a:endParaRPr lang="en-GB" sz="1400">
              <a:solidFill>
                <a:srgbClr val="FF0000"/>
              </a:solidFill>
            </a:endParaRPr>
          </a:p>
        </p:txBody>
      </p:sp>
      <p:sp>
        <p:nvSpPr>
          <p:cNvPr id="25" name="TextBox 24">
            <a:extLst>
              <a:ext uri="{FF2B5EF4-FFF2-40B4-BE49-F238E27FC236}">
                <a16:creationId xmlns:a16="http://schemas.microsoft.com/office/drawing/2014/main" id="{6D7A6218-EFAC-B05D-976D-B7C542B8156A}"/>
              </a:ext>
            </a:extLst>
          </p:cNvPr>
          <p:cNvSpPr txBox="1"/>
          <p:nvPr/>
        </p:nvSpPr>
        <p:spPr>
          <a:xfrm>
            <a:off x="5461785" y="5440229"/>
            <a:ext cx="1454332" cy="530145"/>
          </a:xfrm>
          <a:prstGeom prst="rect">
            <a:avLst/>
          </a:prstGeom>
          <a:noFill/>
        </p:spPr>
        <p:txBody>
          <a:bodyPr wrap="square" rtlCol="0">
            <a:spAutoFit/>
          </a:bodyPr>
          <a:lstStyle/>
          <a:p>
            <a:pPr>
              <a:lnSpc>
                <a:spcPct val="107000"/>
              </a:lnSpc>
              <a:spcAft>
                <a:spcPts val="800"/>
              </a:spcAft>
            </a:pPr>
            <a:r>
              <a:rPr lang="en-GB" sz="2800" b="1" kern="100">
                <a:effectLst/>
                <a:latin typeface="Work Sans" pitchFamily="2" charset="0"/>
                <a:ea typeface="Calibri" panose="020F0502020204030204" pitchFamily="34" charset="0"/>
                <a:cs typeface="Times New Roman" panose="02020603050405020304" pitchFamily="18" charset="0"/>
              </a:rPr>
              <a:t>▲</a:t>
            </a:r>
            <a:r>
              <a:rPr lang="en-GB" sz="2800" b="1" kern="100">
                <a:effectLst/>
                <a:ea typeface="Calibri" panose="020F0502020204030204" pitchFamily="34" charset="0"/>
                <a:cs typeface="Times New Roman" panose="02020603050405020304" pitchFamily="18" charset="0"/>
              </a:rPr>
              <a:t>2.9%</a:t>
            </a:r>
          </a:p>
        </p:txBody>
      </p:sp>
      <p:sp>
        <p:nvSpPr>
          <p:cNvPr id="26" name="Slide Number Placeholder 25">
            <a:extLst>
              <a:ext uri="{FF2B5EF4-FFF2-40B4-BE49-F238E27FC236}">
                <a16:creationId xmlns:a16="http://schemas.microsoft.com/office/drawing/2014/main" id="{D6BEFCA3-32DA-0B7B-E1EB-124F0E863319}"/>
              </a:ext>
            </a:extLst>
          </p:cNvPr>
          <p:cNvSpPr>
            <a:spLocks noGrp="1"/>
          </p:cNvSpPr>
          <p:nvPr>
            <p:ph type="sldNum" sz="quarter" idx="12"/>
          </p:nvPr>
        </p:nvSpPr>
        <p:spPr/>
        <p:txBody>
          <a:bodyPr/>
          <a:lstStyle/>
          <a:p>
            <a:fld id="{9DAEB418-C126-404C-A832-46C3209D1622}" type="slidenum">
              <a:rPr lang="en-GB" smtClean="0"/>
              <a:t>13</a:t>
            </a:fld>
            <a:endParaRPr lang="en-US"/>
          </a:p>
        </p:txBody>
      </p:sp>
      <p:sp>
        <p:nvSpPr>
          <p:cNvPr id="28" name="Rectangle 27"/>
          <p:cNvSpPr/>
          <p:nvPr/>
        </p:nvSpPr>
        <p:spPr>
          <a:xfrm>
            <a:off x="4980083" y="5960224"/>
            <a:ext cx="4121641" cy="246221"/>
          </a:xfrm>
          <a:prstGeom prst="rect">
            <a:avLst/>
          </a:prstGeom>
        </p:spPr>
        <p:txBody>
          <a:bodyPr wrap="none">
            <a:spAutoFit/>
          </a:bodyPr>
          <a:lstStyle/>
          <a:p>
            <a:r>
              <a:rPr lang="en-US" sz="1000" dirty="0"/>
              <a:t>P = Protestant, RC =Roman Catholic, ND = Non-Determined (Neither P or RC)</a:t>
            </a:r>
          </a:p>
        </p:txBody>
      </p:sp>
      <p:pic>
        <p:nvPicPr>
          <p:cNvPr id="29" name="Picture 9"/>
          <p:cNvPicPr>
            <a:picLocks noChangeAspect="1"/>
          </p:cNvPicPr>
          <p:nvPr/>
        </p:nvPicPr>
        <p:blipFill>
          <a:blip r:embed="rId3"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0722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13475-EBB9-4AA6-9962-232A2D17D6E1}"/>
              </a:ext>
            </a:extLst>
          </p:cNvPr>
          <p:cNvSpPr>
            <a:spLocks noGrp="1"/>
          </p:cNvSpPr>
          <p:nvPr>
            <p:ph type="title"/>
          </p:nvPr>
        </p:nvSpPr>
        <p:spPr/>
        <p:txBody>
          <a:bodyPr/>
          <a:lstStyle/>
          <a:p>
            <a:r>
              <a:rPr lang="en-GB" b="1"/>
              <a:t>Promotions (2019-2022)</a:t>
            </a:r>
          </a:p>
        </p:txBody>
      </p:sp>
      <p:cxnSp>
        <p:nvCxnSpPr>
          <p:cNvPr id="20" name="Straight Connector 19">
            <a:extLst>
              <a:ext uri="{FF2B5EF4-FFF2-40B4-BE49-F238E27FC236}">
                <a16:creationId xmlns:a16="http://schemas.microsoft.com/office/drawing/2014/main" id="{1E54B2FE-854E-4F5E-B154-D76D67FCAC11}"/>
              </a:ext>
            </a:extLst>
          </p:cNvPr>
          <p:cNvCxnSpPr/>
          <p:nvPr/>
        </p:nvCxnSpPr>
        <p:spPr>
          <a:xfrm>
            <a:off x="8999621" y="1842961"/>
            <a:ext cx="0" cy="4685933"/>
          </a:xfrm>
          <a:prstGeom prst="line">
            <a:avLst/>
          </a:prstGeom>
          <a:ln w="28575"/>
        </p:spPr>
        <p:style>
          <a:lnRef idx="1">
            <a:schemeClr val="dk1"/>
          </a:lnRef>
          <a:fillRef idx="0">
            <a:schemeClr val="dk1"/>
          </a:fillRef>
          <a:effectRef idx="0">
            <a:schemeClr val="dk1"/>
          </a:effectRef>
          <a:fontRef idx="minor">
            <a:schemeClr val="tx1"/>
          </a:fontRef>
        </p:style>
      </p:cxnSp>
      <p:sp>
        <p:nvSpPr>
          <p:cNvPr id="3" name="TextBox 2">
            <a:extLst>
              <a:ext uri="{FF2B5EF4-FFF2-40B4-BE49-F238E27FC236}">
                <a16:creationId xmlns:a16="http://schemas.microsoft.com/office/drawing/2014/main" id="{58E80D16-3F56-F311-2DED-74B3FF729E31}"/>
              </a:ext>
            </a:extLst>
          </p:cNvPr>
          <p:cNvSpPr txBox="1"/>
          <p:nvPr/>
        </p:nvSpPr>
        <p:spPr>
          <a:xfrm>
            <a:off x="843749" y="2286149"/>
            <a:ext cx="5544000" cy="2677656"/>
          </a:xfrm>
          <a:prstGeom prst="rect">
            <a:avLst/>
          </a:prstGeom>
          <a:noFill/>
        </p:spPr>
        <p:txBody>
          <a:bodyPr wrap="square" rtlCol="0">
            <a:spAutoFit/>
          </a:bodyPr>
          <a:lstStyle/>
          <a:p>
            <a:pPr algn="ctr"/>
            <a:r>
              <a:rPr lang="en-GB" sz="2800" b="1"/>
              <a:t>PROMOTEES</a:t>
            </a:r>
            <a:r>
              <a:rPr lang="en-GB" sz="2800"/>
              <a:t> </a:t>
            </a:r>
            <a:r>
              <a:rPr lang="en-GB" sz="2800" b="1"/>
              <a:t>RATES WERE BROADLY CONSISTENT WITH APPLICANT RATES FOR EACH COMMUNITY</a:t>
            </a:r>
            <a:r>
              <a:rPr lang="en-GB" sz="2800"/>
              <a:t>: </a:t>
            </a:r>
          </a:p>
          <a:p>
            <a:pPr algn="ctr"/>
            <a:r>
              <a:rPr lang="en-GB" sz="2800"/>
              <a:t>Indicating no bias in the promotions process in relation to community background</a:t>
            </a:r>
          </a:p>
        </p:txBody>
      </p:sp>
      <p:sp>
        <p:nvSpPr>
          <p:cNvPr id="5" name="TextBox 4">
            <a:extLst>
              <a:ext uri="{FF2B5EF4-FFF2-40B4-BE49-F238E27FC236}">
                <a16:creationId xmlns:a16="http://schemas.microsoft.com/office/drawing/2014/main" id="{8EE28B1D-BE87-D1A8-2289-6448ABDF8DF5}"/>
              </a:ext>
            </a:extLst>
          </p:cNvPr>
          <p:cNvSpPr txBox="1"/>
          <p:nvPr/>
        </p:nvSpPr>
        <p:spPr>
          <a:xfrm>
            <a:off x="6271581" y="1991915"/>
            <a:ext cx="2520000" cy="1631216"/>
          </a:xfrm>
          <a:prstGeom prst="rect">
            <a:avLst/>
          </a:prstGeom>
          <a:noFill/>
        </p:spPr>
        <p:txBody>
          <a:bodyPr wrap="square" rtlCol="0">
            <a:spAutoFit/>
          </a:bodyPr>
          <a:lstStyle/>
          <a:p>
            <a:pPr algn="ctr"/>
            <a:r>
              <a:rPr lang="en-GB" sz="6000">
                <a:solidFill>
                  <a:srgbClr val="CC0000"/>
                </a:solidFill>
              </a:rPr>
              <a:t>32.5%</a:t>
            </a:r>
          </a:p>
          <a:p>
            <a:pPr algn="ctr"/>
            <a:r>
              <a:rPr lang="en-GB" sz="2000"/>
              <a:t>PROTESTANT APPLICANTS</a:t>
            </a:r>
          </a:p>
        </p:txBody>
      </p:sp>
      <p:sp>
        <p:nvSpPr>
          <p:cNvPr id="6" name="TextBox 5">
            <a:extLst>
              <a:ext uri="{FF2B5EF4-FFF2-40B4-BE49-F238E27FC236}">
                <a16:creationId xmlns:a16="http://schemas.microsoft.com/office/drawing/2014/main" id="{F606FBD8-CCEC-ABEF-40DE-B0AF576F0A86}"/>
              </a:ext>
            </a:extLst>
          </p:cNvPr>
          <p:cNvSpPr txBox="1"/>
          <p:nvPr/>
        </p:nvSpPr>
        <p:spPr>
          <a:xfrm>
            <a:off x="6096000" y="3589466"/>
            <a:ext cx="2980056" cy="1631216"/>
          </a:xfrm>
          <a:prstGeom prst="rect">
            <a:avLst/>
          </a:prstGeom>
          <a:noFill/>
        </p:spPr>
        <p:txBody>
          <a:bodyPr wrap="square" rtlCol="0">
            <a:spAutoFit/>
          </a:bodyPr>
          <a:lstStyle/>
          <a:p>
            <a:pPr algn="ctr"/>
            <a:r>
              <a:rPr lang="en-GB" sz="6000">
                <a:solidFill>
                  <a:srgbClr val="CC0000"/>
                </a:solidFill>
              </a:rPr>
              <a:t>41.2%</a:t>
            </a:r>
          </a:p>
          <a:p>
            <a:pPr algn="ctr"/>
            <a:r>
              <a:rPr lang="en-GB" sz="2000"/>
              <a:t>ROMAN CATHOLIC APPLICANTS</a:t>
            </a:r>
          </a:p>
        </p:txBody>
      </p:sp>
      <p:sp>
        <p:nvSpPr>
          <p:cNvPr id="7" name="TextBox 6">
            <a:extLst>
              <a:ext uri="{FF2B5EF4-FFF2-40B4-BE49-F238E27FC236}">
                <a16:creationId xmlns:a16="http://schemas.microsoft.com/office/drawing/2014/main" id="{BF27CCBD-D2AD-8B3C-4113-481AE9DA6806}"/>
              </a:ext>
            </a:extLst>
          </p:cNvPr>
          <p:cNvSpPr txBox="1"/>
          <p:nvPr/>
        </p:nvSpPr>
        <p:spPr>
          <a:xfrm>
            <a:off x="6254370" y="5079094"/>
            <a:ext cx="2636359" cy="1631216"/>
          </a:xfrm>
          <a:prstGeom prst="rect">
            <a:avLst/>
          </a:prstGeom>
          <a:noFill/>
        </p:spPr>
        <p:txBody>
          <a:bodyPr wrap="square" rtlCol="0">
            <a:spAutoFit/>
          </a:bodyPr>
          <a:lstStyle/>
          <a:p>
            <a:pPr algn="ctr"/>
            <a:r>
              <a:rPr lang="en-GB" sz="6000">
                <a:solidFill>
                  <a:srgbClr val="CC0000"/>
                </a:solidFill>
              </a:rPr>
              <a:t>26.3%</a:t>
            </a:r>
          </a:p>
          <a:p>
            <a:pPr algn="ctr"/>
            <a:r>
              <a:rPr lang="en-GB" sz="2000"/>
              <a:t>NON-DETERMINED APPLICANTS</a:t>
            </a:r>
          </a:p>
        </p:txBody>
      </p:sp>
      <p:sp>
        <p:nvSpPr>
          <p:cNvPr id="8" name="TextBox 7">
            <a:extLst>
              <a:ext uri="{FF2B5EF4-FFF2-40B4-BE49-F238E27FC236}">
                <a16:creationId xmlns:a16="http://schemas.microsoft.com/office/drawing/2014/main" id="{74CF3DA3-3AB5-6AB6-8388-7F644F33AC19}"/>
              </a:ext>
            </a:extLst>
          </p:cNvPr>
          <p:cNvSpPr txBox="1"/>
          <p:nvPr/>
        </p:nvSpPr>
        <p:spPr>
          <a:xfrm>
            <a:off x="9175202" y="1991915"/>
            <a:ext cx="2520000" cy="1631216"/>
          </a:xfrm>
          <a:prstGeom prst="rect">
            <a:avLst/>
          </a:prstGeom>
          <a:noFill/>
        </p:spPr>
        <p:txBody>
          <a:bodyPr wrap="square" rtlCol="0">
            <a:spAutoFit/>
          </a:bodyPr>
          <a:lstStyle/>
          <a:p>
            <a:pPr algn="ctr"/>
            <a:r>
              <a:rPr lang="en-GB" sz="6000">
                <a:solidFill>
                  <a:srgbClr val="CC0000"/>
                </a:solidFill>
              </a:rPr>
              <a:t>29.8%</a:t>
            </a:r>
          </a:p>
          <a:p>
            <a:pPr algn="ctr"/>
            <a:r>
              <a:rPr lang="en-GB" sz="2000"/>
              <a:t>PROTESTANT PROMOTIONS</a:t>
            </a:r>
          </a:p>
        </p:txBody>
      </p:sp>
      <p:sp>
        <p:nvSpPr>
          <p:cNvPr id="10" name="TextBox 9">
            <a:extLst>
              <a:ext uri="{FF2B5EF4-FFF2-40B4-BE49-F238E27FC236}">
                <a16:creationId xmlns:a16="http://schemas.microsoft.com/office/drawing/2014/main" id="{F6166A07-B928-74B4-2251-05D720FF0AA0}"/>
              </a:ext>
            </a:extLst>
          </p:cNvPr>
          <p:cNvSpPr txBox="1"/>
          <p:nvPr/>
        </p:nvSpPr>
        <p:spPr>
          <a:xfrm>
            <a:off x="9230371" y="3614788"/>
            <a:ext cx="2563977" cy="1631216"/>
          </a:xfrm>
          <a:prstGeom prst="rect">
            <a:avLst/>
          </a:prstGeom>
          <a:noFill/>
        </p:spPr>
        <p:txBody>
          <a:bodyPr wrap="square" rtlCol="0">
            <a:spAutoFit/>
          </a:bodyPr>
          <a:lstStyle/>
          <a:p>
            <a:pPr algn="ctr"/>
            <a:r>
              <a:rPr lang="en-GB" sz="6000">
                <a:solidFill>
                  <a:srgbClr val="CC0000"/>
                </a:solidFill>
              </a:rPr>
              <a:t>40.3%</a:t>
            </a:r>
          </a:p>
          <a:p>
            <a:pPr algn="ctr"/>
            <a:r>
              <a:rPr lang="en-GB" sz="2000"/>
              <a:t>ROMAN CATHOLIC PROMOTIONS</a:t>
            </a:r>
          </a:p>
        </p:txBody>
      </p:sp>
      <p:sp>
        <p:nvSpPr>
          <p:cNvPr id="12" name="TextBox 11">
            <a:extLst>
              <a:ext uri="{FF2B5EF4-FFF2-40B4-BE49-F238E27FC236}">
                <a16:creationId xmlns:a16="http://schemas.microsoft.com/office/drawing/2014/main" id="{88865B21-71C3-BD31-5B6A-65078FEAAB43}"/>
              </a:ext>
            </a:extLst>
          </p:cNvPr>
          <p:cNvSpPr txBox="1"/>
          <p:nvPr/>
        </p:nvSpPr>
        <p:spPr>
          <a:xfrm>
            <a:off x="9266881" y="5110150"/>
            <a:ext cx="2636359" cy="1631216"/>
          </a:xfrm>
          <a:prstGeom prst="rect">
            <a:avLst/>
          </a:prstGeom>
          <a:noFill/>
        </p:spPr>
        <p:txBody>
          <a:bodyPr wrap="square" rtlCol="0">
            <a:spAutoFit/>
          </a:bodyPr>
          <a:lstStyle/>
          <a:p>
            <a:pPr algn="ctr"/>
            <a:r>
              <a:rPr lang="en-GB" sz="6000">
                <a:solidFill>
                  <a:srgbClr val="CC0000"/>
                </a:solidFill>
              </a:rPr>
              <a:t>29.9%</a:t>
            </a:r>
          </a:p>
          <a:p>
            <a:pPr algn="ctr"/>
            <a:r>
              <a:rPr lang="en-GB" sz="2000"/>
              <a:t>NON-DETERMINED PROMOTIONS</a:t>
            </a:r>
          </a:p>
        </p:txBody>
      </p:sp>
      <p:sp>
        <p:nvSpPr>
          <p:cNvPr id="4" name="TextBox 3">
            <a:extLst>
              <a:ext uri="{FF2B5EF4-FFF2-40B4-BE49-F238E27FC236}">
                <a16:creationId xmlns:a16="http://schemas.microsoft.com/office/drawing/2014/main" id="{5440E163-1666-84EA-4119-41FBD915DA07}"/>
              </a:ext>
            </a:extLst>
          </p:cNvPr>
          <p:cNvSpPr txBox="1"/>
          <p:nvPr/>
        </p:nvSpPr>
        <p:spPr>
          <a:xfrm>
            <a:off x="855280" y="1472605"/>
            <a:ext cx="7936301" cy="307777"/>
          </a:xfrm>
          <a:prstGeom prst="rect">
            <a:avLst/>
          </a:prstGeom>
          <a:noFill/>
        </p:spPr>
        <p:txBody>
          <a:bodyPr wrap="square" rtlCol="0">
            <a:spAutoFit/>
          </a:bodyPr>
          <a:lstStyle/>
          <a:p>
            <a:r>
              <a:rPr lang="en-GB" sz="1400">
                <a:solidFill>
                  <a:srgbClr val="FF0000"/>
                </a:solidFill>
              </a:rPr>
              <a:t>*</a:t>
            </a:r>
            <a:r>
              <a:rPr lang="en-GB" sz="1400" i="1">
                <a:solidFill>
                  <a:srgbClr val="FF0000"/>
                </a:solidFill>
              </a:rPr>
              <a:t>including Non-Determined</a:t>
            </a:r>
            <a:endParaRPr lang="en-GB" sz="1400">
              <a:solidFill>
                <a:srgbClr val="FF0000"/>
              </a:solidFill>
            </a:endParaRPr>
          </a:p>
        </p:txBody>
      </p:sp>
      <p:sp>
        <p:nvSpPr>
          <p:cNvPr id="11" name="Slide Number Placeholder 10">
            <a:extLst>
              <a:ext uri="{FF2B5EF4-FFF2-40B4-BE49-F238E27FC236}">
                <a16:creationId xmlns:a16="http://schemas.microsoft.com/office/drawing/2014/main" id="{4516BC87-453E-B081-7A50-0C0D506DD7DB}"/>
              </a:ext>
            </a:extLst>
          </p:cNvPr>
          <p:cNvSpPr>
            <a:spLocks noGrp="1"/>
          </p:cNvSpPr>
          <p:nvPr>
            <p:ph type="sldNum" sz="quarter" idx="12"/>
          </p:nvPr>
        </p:nvSpPr>
        <p:spPr/>
        <p:txBody>
          <a:bodyPr/>
          <a:lstStyle/>
          <a:p>
            <a:fld id="{9DAEB418-C126-404C-A832-46C3209D1622}" type="slidenum">
              <a:rPr lang="en-GB" smtClean="0"/>
              <a:t>14</a:t>
            </a:fld>
            <a:endParaRPr lang="en-US"/>
          </a:p>
        </p:txBody>
      </p:sp>
      <p:pic>
        <p:nvPicPr>
          <p:cNvPr id="14" name="Picture 9"/>
          <p:cNvPicPr>
            <a:picLocks noChangeAspect="1"/>
          </p:cNvPicPr>
          <p:nvPr/>
        </p:nvPicPr>
        <p:blipFill>
          <a:blip r:embed="rId2"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4241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BC19B-F96E-4245-B39A-B9AA0D58DE52}"/>
              </a:ext>
            </a:extLst>
          </p:cNvPr>
          <p:cNvSpPr>
            <a:spLocks noGrp="1"/>
          </p:cNvSpPr>
          <p:nvPr>
            <p:ph type="title"/>
          </p:nvPr>
        </p:nvSpPr>
        <p:spPr/>
        <p:txBody>
          <a:bodyPr/>
          <a:lstStyle/>
          <a:p>
            <a:r>
              <a:rPr lang="en-GB" b="1"/>
              <a:t>Leavers (2019-2022)</a:t>
            </a:r>
            <a:endParaRPr lang="en-GB"/>
          </a:p>
        </p:txBody>
      </p:sp>
      <p:cxnSp>
        <p:nvCxnSpPr>
          <p:cNvPr id="12" name="Straight Connector 11">
            <a:extLst>
              <a:ext uri="{FF2B5EF4-FFF2-40B4-BE49-F238E27FC236}">
                <a16:creationId xmlns:a16="http://schemas.microsoft.com/office/drawing/2014/main" id="{CBFE6957-FB91-476E-8AF4-E1692EF74378}"/>
              </a:ext>
            </a:extLst>
          </p:cNvPr>
          <p:cNvCxnSpPr>
            <a:cxnSpLocks/>
            <a:stCxn id="25" idx="2"/>
          </p:cNvCxnSpPr>
          <p:nvPr/>
        </p:nvCxnSpPr>
        <p:spPr>
          <a:xfrm>
            <a:off x="4871297" y="1661719"/>
            <a:ext cx="0" cy="4081201"/>
          </a:xfrm>
          <a:prstGeom prst="line">
            <a:avLst/>
          </a:prstGeom>
          <a:ln w="28575"/>
        </p:spPr>
        <p:style>
          <a:lnRef idx="1">
            <a:schemeClr val="dk1"/>
          </a:lnRef>
          <a:fillRef idx="0">
            <a:schemeClr val="dk1"/>
          </a:fillRef>
          <a:effectRef idx="0">
            <a:schemeClr val="dk1"/>
          </a:effectRef>
          <a:fontRef idx="minor">
            <a:schemeClr val="tx1"/>
          </a:fontRef>
        </p:style>
      </p:cxnSp>
      <p:grpSp>
        <p:nvGrpSpPr>
          <p:cNvPr id="13" name="Group 12">
            <a:extLst>
              <a:ext uri="{FF2B5EF4-FFF2-40B4-BE49-F238E27FC236}">
                <a16:creationId xmlns:a16="http://schemas.microsoft.com/office/drawing/2014/main" id="{9191AFB0-F2F4-4DF8-A8B6-F85821407D84}"/>
              </a:ext>
            </a:extLst>
          </p:cNvPr>
          <p:cNvGrpSpPr/>
          <p:nvPr/>
        </p:nvGrpSpPr>
        <p:grpSpPr>
          <a:xfrm>
            <a:off x="7512825" y="4141184"/>
            <a:ext cx="1906200" cy="1306334"/>
            <a:chOff x="8810534" y="5085745"/>
            <a:chExt cx="1580774" cy="811007"/>
          </a:xfrm>
        </p:grpSpPr>
        <p:sp>
          <p:nvSpPr>
            <p:cNvPr id="14" name="Oval 13">
              <a:extLst>
                <a:ext uri="{FF2B5EF4-FFF2-40B4-BE49-F238E27FC236}">
                  <a16:creationId xmlns:a16="http://schemas.microsoft.com/office/drawing/2014/main" id="{82AF2FC3-692C-46A6-82AC-94698F526A7A}"/>
                </a:ext>
              </a:extLst>
            </p:cNvPr>
            <p:cNvSpPr/>
            <p:nvPr/>
          </p:nvSpPr>
          <p:spPr>
            <a:xfrm>
              <a:off x="8810534" y="5085745"/>
              <a:ext cx="1545172" cy="631610"/>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04908F89-C49A-4A76-9303-AE77F2C2D12D}"/>
                </a:ext>
              </a:extLst>
            </p:cNvPr>
            <p:cNvSpPr txBox="1"/>
            <p:nvPr/>
          </p:nvSpPr>
          <p:spPr>
            <a:xfrm>
              <a:off x="8835141" y="5122894"/>
              <a:ext cx="1556167" cy="773858"/>
            </a:xfrm>
            <a:prstGeom prst="rect">
              <a:avLst/>
            </a:prstGeom>
            <a:noFill/>
          </p:spPr>
          <p:txBody>
            <a:bodyPr wrap="square" rtlCol="0">
              <a:spAutoFit/>
            </a:bodyPr>
            <a:lstStyle/>
            <a:p>
              <a:pPr algn="ctr"/>
              <a:r>
                <a:rPr lang="en-GB" sz="2500" b="1">
                  <a:solidFill>
                    <a:schemeClr val="bg1"/>
                  </a:solidFill>
                </a:rPr>
                <a:t>31.1%</a:t>
              </a:r>
            </a:p>
            <a:p>
              <a:pPr algn="ctr"/>
              <a:r>
                <a:rPr lang="en-GB" sz="2500" b="1">
                  <a:solidFill>
                    <a:schemeClr val="bg1"/>
                  </a:solidFill>
                </a:rPr>
                <a:t>(180)</a:t>
              </a:r>
            </a:p>
            <a:p>
              <a:pPr algn="ctr"/>
              <a:endParaRPr lang="en-GB" sz="2500" b="1">
                <a:solidFill>
                  <a:schemeClr val="bg1"/>
                </a:solidFill>
              </a:endParaRPr>
            </a:p>
          </p:txBody>
        </p:sp>
      </p:grpSp>
      <p:grpSp>
        <p:nvGrpSpPr>
          <p:cNvPr id="16" name="Group 15">
            <a:extLst>
              <a:ext uri="{FF2B5EF4-FFF2-40B4-BE49-F238E27FC236}">
                <a16:creationId xmlns:a16="http://schemas.microsoft.com/office/drawing/2014/main" id="{084113ED-4407-46C4-8E71-CF69BBB7AABD}"/>
              </a:ext>
            </a:extLst>
          </p:cNvPr>
          <p:cNvGrpSpPr/>
          <p:nvPr/>
        </p:nvGrpSpPr>
        <p:grpSpPr>
          <a:xfrm>
            <a:off x="9633318" y="4185129"/>
            <a:ext cx="1863268" cy="1017369"/>
            <a:chOff x="8810534" y="5085745"/>
            <a:chExt cx="1545172" cy="631610"/>
          </a:xfrm>
        </p:grpSpPr>
        <p:sp>
          <p:nvSpPr>
            <p:cNvPr id="17" name="Oval 16">
              <a:extLst>
                <a:ext uri="{FF2B5EF4-FFF2-40B4-BE49-F238E27FC236}">
                  <a16:creationId xmlns:a16="http://schemas.microsoft.com/office/drawing/2014/main" id="{B6541B90-8B26-4141-902A-FE6FCF80F371}"/>
                </a:ext>
              </a:extLst>
            </p:cNvPr>
            <p:cNvSpPr/>
            <p:nvPr/>
          </p:nvSpPr>
          <p:spPr>
            <a:xfrm>
              <a:off x="8810534" y="5085745"/>
              <a:ext cx="1545172" cy="631610"/>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A40AAC7C-254B-4145-8E57-13AA58E2CF25}"/>
                </a:ext>
              </a:extLst>
            </p:cNvPr>
            <p:cNvSpPr txBox="1"/>
            <p:nvPr/>
          </p:nvSpPr>
          <p:spPr>
            <a:xfrm>
              <a:off x="8923736" y="5123188"/>
              <a:ext cx="1414697" cy="535012"/>
            </a:xfrm>
            <a:prstGeom prst="rect">
              <a:avLst/>
            </a:prstGeom>
            <a:noFill/>
          </p:spPr>
          <p:txBody>
            <a:bodyPr wrap="square" rtlCol="0">
              <a:spAutoFit/>
            </a:bodyPr>
            <a:lstStyle/>
            <a:p>
              <a:pPr algn="ctr"/>
              <a:r>
                <a:rPr lang="en-GB" sz="2500" b="1">
                  <a:solidFill>
                    <a:schemeClr val="bg1"/>
                  </a:solidFill>
                </a:rPr>
                <a:t>44.3%</a:t>
              </a:r>
            </a:p>
            <a:p>
              <a:pPr algn="ctr"/>
              <a:r>
                <a:rPr lang="en-GB" sz="2500" b="1">
                  <a:solidFill>
                    <a:schemeClr val="bg1"/>
                  </a:solidFill>
                </a:rPr>
                <a:t>(256)</a:t>
              </a:r>
            </a:p>
          </p:txBody>
        </p:sp>
      </p:grpSp>
      <p:grpSp>
        <p:nvGrpSpPr>
          <p:cNvPr id="19" name="Group 18">
            <a:extLst>
              <a:ext uri="{FF2B5EF4-FFF2-40B4-BE49-F238E27FC236}">
                <a16:creationId xmlns:a16="http://schemas.microsoft.com/office/drawing/2014/main" id="{98A5C8FA-D937-4A81-8AC0-E549F7A90EDB}"/>
              </a:ext>
            </a:extLst>
          </p:cNvPr>
          <p:cNvGrpSpPr/>
          <p:nvPr/>
        </p:nvGrpSpPr>
        <p:grpSpPr>
          <a:xfrm>
            <a:off x="5163515" y="4141184"/>
            <a:ext cx="1906200" cy="1017369"/>
            <a:chOff x="8810534" y="5085745"/>
            <a:chExt cx="1580774" cy="631610"/>
          </a:xfrm>
        </p:grpSpPr>
        <p:sp>
          <p:nvSpPr>
            <p:cNvPr id="20" name="Oval 19">
              <a:extLst>
                <a:ext uri="{FF2B5EF4-FFF2-40B4-BE49-F238E27FC236}">
                  <a16:creationId xmlns:a16="http://schemas.microsoft.com/office/drawing/2014/main" id="{74DCD906-6539-42D3-A0CF-3E29B8AA426A}"/>
                </a:ext>
              </a:extLst>
            </p:cNvPr>
            <p:cNvSpPr/>
            <p:nvPr/>
          </p:nvSpPr>
          <p:spPr>
            <a:xfrm>
              <a:off x="8810534" y="5085745"/>
              <a:ext cx="1545172" cy="631610"/>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a:extLst>
                <a:ext uri="{FF2B5EF4-FFF2-40B4-BE49-F238E27FC236}">
                  <a16:creationId xmlns:a16="http://schemas.microsoft.com/office/drawing/2014/main" id="{846279DE-9A97-4516-954A-F19AFBA99953}"/>
                </a:ext>
              </a:extLst>
            </p:cNvPr>
            <p:cNvSpPr txBox="1"/>
            <p:nvPr/>
          </p:nvSpPr>
          <p:spPr>
            <a:xfrm>
              <a:off x="8835141" y="5122894"/>
              <a:ext cx="1556167" cy="535012"/>
            </a:xfrm>
            <a:prstGeom prst="rect">
              <a:avLst/>
            </a:prstGeom>
            <a:noFill/>
          </p:spPr>
          <p:txBody>
            <a:bodyPr wrap="square" rtlCol="0">
              <a:spAutoFit/>
            </a:bodyPr>
            <a:lstStyle/>
            <a:p>
              <a:pPr algn="ctr"/>
              <a:r>
                <a:rPr lang="en-GB" sz="2500" b="1">
                  <a:solidFill>
                    <a:schemeClr val="bg1"/>
                  </a:solidFill>
                </a:rPr>
                <a:t>24.6%</a:t>
              </a:r>
            </a:p>
            <a:p>
              <a:pPr algn="ctr"/>
              <a:r>
                <a:rPr lang="en-GB" sz="2500" b="1">
                  <a:solidFill>
                    <a:schemeClr val="bg1"/>
                  </a:solidFill>
                </a:rPr>
                <a:t>(142)</a:t>
              </a:r>
            </a:p>
          </p:txBody>
        </p:sp>
      </p:grpSp>
      <p:pic>
        <p:nvPicPr>
          <p:cNvPr id="4" name="image2.png" descr="A person and person in suits&#10;&#10;Description automatically generated">
            <a:extLst>
              <a:ext uri="{FF2B5EF4-FFF2-40B4-BE49-F238E27FC236}">
                <a16:creationId xmlns:a16="http://schemas.microsoft.com/office/drawing/2014/main" id="{A9E80E91-77F4-4C76-3A61-7F6D27C8A637}"/>
              </a:ext>
            </a:extLst>
          </p:cNvPr>
          <p:cNvPicPr>
            <a:picLocks noChangeAspect="1"/>
          </p:cNvPicPr>
          <p:nvPr/>
        </p:nvPicPr>
        <p:blipFill>
          <a:blip r:embed="rId3" cstate="print"/>
          <a:stretch>
            <a:fillRect/>
          </a:stretch>
        </p:blipFill>
        <p:spPr>
          <a:xfrm>
            <a:off x="5036855" y="1567491"/>
            <a:ext cx="2160000" cy="1601673"/>
          </a:xfrm>
          <a:prstGeom prst="rect">
            <a:avLst/>
          </a:prstGeom>
        </p:spPr>
      </p:pic>
      <p:sp>
        <p:nvSpPr>
          <p:cNvPr id="5" name="TextBox 4">
            <a:extLst>
              <a:ext uri="{FF2B5EF4-FFF2-40B4-BE49-F238E27FC236}">
                <a16:creationId xmlns:a16="http://schemas.microsoft.com/office/drawing/2014/main" id="{0C8C7EBA-B13C-F81E-BD03-1493DB246F1B}"/>
              </a:ext>
            </a:extLst>
          </p:cNvPr>
          <p:cNvSpPr txBox="1"/>
          <p:nvPr/>
        </p:nvSpPr>
        <p:spPr>
          <a:xfrm>
            <a:off x="5026694" y="3193102"/>
            <a:ext cx="2133832" cy="830997"/>
          </a:xfrm>
          <a:prstGeom prst="rect">
            <a:avLst/>
          </a:prstGeom>
          <a:noFill/>
        </p:spPr>
        <p:txBody>
          <a:bodyPr wrap="square" lIns="91440" tIns="45720" rIns="91440" bIns="45720" rtlCol="0" anchor="t">
            <a:spAutoFit/>
          </a:bodyPr>
          <a:lstStyle/>
          <a:p>
            <a:pPr algn="ctr"/>
            <a:r>
              <a:rPr lang="en-GB" sz="2400" b="1"/>
              <a:t>P </a:t>
            </a:r>
            <a:endParaRPr lang="en-US"/>
          </a:p>
          <a:p>
            <a:pPr algn="ctr"/>
            <a:r>
              <a:rPr lang="en-GB" sz="2400" b="1"/>
              <a:t>Leavers</a:t>
            </a:r>
            <a:endParaRPr lang="en-GB"/>
          </a:p>
        </p:txBody>
      </p:sp>
      <p:pic>
        <p:nvPicPr>
          <p:cNvPr id="6" name="image2.png" descr="A person and person in suits&#10;&#10;Description automatically generated">
            <a:extLst>
              <a:ext uri="{FF2B5EF4-FFF2-40B4-BE49-F238E27FC236}">
                <a16:creationId xmlns:a16="http://schemas.microsoft.com/office/drawing/2014/main" id="{6E71513A-F184-7BF3-4A48-414646C7446B}"/>
              </a:ext>
            </a:extLst>
          </p:cNvPr>
          <p:cNvPicPr>
            <a:picLocks noChangeAspect="1"/>
          </p:cNvPicPr>
          <p:nvPr/>
        </p:nvPicPr>
        <p:blipFill>
          <a:blip r:embed="rId3" cstate="print"/>
          <a:stretch>
            <a:fillRect/>
          </a:stretch>
        </p:blipFill>
        <p:spPr>
          <a:xfrm>
            <a:off x="7224998" y="1554067"/>
            <a:ext cx="2160000" cy="1601673"/>
          </a:xfrm>
          <a:prstGeom prst="rect">
            <a:avLst/>
          </a:prstGeom>
        </p:spPr>
      </p:pic>
      <p:sp>
        <p:nvSpPr>
          <p:cNvPr id="8" name="TextBox 7">
            <a:extLst>
              <a:ext uri="{FF2B5EF4-FFF2-40B4-BE49-F238E27FC236}">
                <a16:creationId xmlns:a16="http://schemas.microsoft.com/office/drawing/2014/main" id="{01C3DD78-9080-0D04-0962-26CF766C5DD8}"/>
              </a:ext>
            </a:extLst>
          </p:cNvPr>
          <p:cNvSpPr txBox="1"/>
          <p:nvPr/>
        </p:nvSpPr>
        <p:spPr>
          <a:xfrm>
            <a:off x="7364204" y="3208896"/>
            <a:ext cx="2133832" cy="830997"/>
          </a:xfrm>
          <a:prstGeom prst="rect">
            <a:avLst/>
          </a:prstGeom>
          <a:noFill/>
        </p:spPr>
        <p:txBody>
          <a:bodyPr wrap="square" rtlCol="0">
            <a:spAutoFit/>
          </a:bodyPr>
          <a:lstStyle/>
          <a:p>
            <a:pPr algn="ctr"/>
            <a:r>
              <a:rPr lang="en-GB" sz="2400" b="1"/>
              <a:t>RC </a:t>
            </a:r>
          </a:p>
          <a:p>
            <a:pPr algn="ctr"/>
            <a:r>
              <a:rPr lang="en-GB" sz="2400" b="1"/>
              <a:t>Leavers</a:t>
            </a:r>
          </a:p>
        </p:txBody>
      </p:sp>
      <p:pic>
        <p:nvPicPr>
          <p:cNvPr id="9" name="image2.png" descr="A person and person in suits&#10;&#10;Description automatically generated">
            <a:extLst>
              <a:ext uri="{FF2B5EF4-FFF2-40B4-BE49-F238E27FC236}">
                <a16:creationId xmlns:a16="http://schemas.microsoft.com/office/drawing/2014/main" id="{A4704D48-9415-8922-4361-892876E159CF}"/>
              </a:ext>
            </a:extLst>
          </p:cNvPr>
          <p:cNvPicPr>
            <a:picLocks noChangeAspect="1"/>
          </p:cNvPicPr>
          <p:nvPr/>
        </p:nvPicPr>
        <p:blipFill>
          <a:blip r:embed="rId3" cstate="print"/>
          <a:stretch>
            <a:fillRect/>
          </a:stretch>
        </p:blipFill>
        <p:spPr>
          <a:xfrm>
            <a:off x="9540148" y="1496704"/>
            <a:ext cx="2160000" cy="1601673"/>
          </a:xfrm>
          <a:prstGeom prst="rect">
            <a:avLst/>
          </a:prstGeom>
        </p:spPr>
      </p:pic>
      <p:sp>
        <p:nvSpPr>
          <p:cNvPr id="10" name="TextBox 9">
            <a:extLst>
              <a:ext uri="{FF2B5EF4-FFF2-40B4-BE49-F238E27FC236}">
                <a16:creationId xmlns:a16="http://schemas.microsoft.com/office/drawing/2014/main" id="{6E812BD8-E6BD-77B0-0C28-9500C5A610B3}"/>
              </a:ext>
            </a:extLst>
          </p:cNvPr>
          <p:cNvSpPr txBox="1"/>
          <p:nvPr/>
        </p:nvSpPr>
        <p:spPr>
          <a:xfrm>
            <a:off x="9498036" y="3232832"/>
            <a:ext cx="2133832" cy="830997"/>
          </a:xfrm>
          <a:prstGeom prst="rect">
            <a:avLst/>
          </a:prstGeom>
          <a:noFill/>
        </p:spPr>
        <p:txBody>
          <a:bodyPr wrap="square" rtlCol="0">
            <a:spAutoFit/>
          </a:bodyPr>
          <a:lstStyle/>
          <a:p>
            <a:pPr algn="ctr"/>
            <a:r>
              <a:rPr lang="en-GB" sz="2400" b="1"/>
              <a:t>ND </a:t>
            </a:r>
          </a:p>
          <a:p>
            <a:pPr algn="ctr"/>
            <a:r>
              <a:rPr lang="en-GB" sz="2400" b="1"/>
              <a:t>Leavers</a:t>
            </a:r>
          </a:p>
        </p:txBody>
      </p:sp>
      <p:sp>
        <p:nvSpPr>
          <p:cNvPr id="3" name="TextBox 2">
            <a:extLst>
              <a:ext uri="{FF2B5EF4-FFF2-40B4-BE49-F238E27FC236}">
                <a16:creationId xmlns:a16="http://schemas.microsoft.com/office/drawing/2014/main" id="{3A34F4E8-BC8D-FB9C-D8F7-77AD77039603}"/>
              </a:ext>
            </a:extLst>
          </p:cNvPr>
          <p:cNvSpPr txBox="1"/>
          <p:nvPr/>
        </p:nvSpPr>
        <p:spPr>
          <a:xfrm>
            <a:off x="733939" y="1739563"/>
            <a:ext cx="3429000" cy="2185214"/>
          </a:xfrm>
          <a:prstGeom prst="rect">
            <a:avLst/>
          </a:prstGeom>
          <a:noFill/>
        </p:spPr>
        <p:txBody>
          <a:bodyPr wrap="square">
            <a:spAutoFit/>
          </a:bodyPr>
          <a:lstStyle/>
          <a:p>
            <a:pPr algn="ctr"/>
            <a:r>
              <a:rPr lang="en-GB" sz="8000">
                <a:solidFill>
                  <a:srgbClr val="CC0000"/>
                </a:solidFill>
              </a:rPr>
              <a:t>44.3%</a:t>
            </a:r>
          </a:p>
          <a:p>
            <a:pPr algn="ctr"/>
            <a:r>
              <a:rPr lang="en-GB" sz="2800"/>
              <a:t>OF LEAVERS WERE NON-DETERMINED</a:t>
            </a:r>
          </a:p>
        </p:txBody>
      </p:sp>
      <p:sp>
        <p:nvSpPr>
          <p:cNvPr id="22" name="TextBox 21">
            <a:extLst>
              <a:ext uri="{FF2B5EF4-FFF2-40B4-BE49-F238E27FC236}">
                <a16:creationId xmlns:a16="http://schemas.microsoft.com/office/drawing/2014/main" id="{93C70964-600B-ADE0-262A-6275254171BB}"/>
              </a:ext>
            </a:extLst>
          </p:cNvPr>
          <p:cNvSpPr txBox="1"/>
          <p:nvPr/>
        </p:nvSpPr>
        <p:spPr>
          <a:xfrm>
            <a:off x="1062048" y="3923277"/>
            <a:ext cx="2609570" cy="707886"/>
          </a:xfrm>
          <a:prstGeom prst="rect">
            <a:avLst/>
          </a:prstGeom>
          <a:noFill/>
        </p:spPr>
        <p:txBody>
          <a:bodyPr wrap="square" rtlCol="0">
            <a:spAutoFit/>
          </a:bodyPr>
          <a:lstStyle/>
          <a:p>
            <a:pPr lvl="0" algn="ctr"/>
            <a:r>
              <a:rPr lang="en-GB" sz="2000"/>
              <a:t>An </a:t>
            </a:r>
            <a:r>
              <a:rPr lang="en-GB" sz="2000" b="1"/>
              <a:t>increase</a:t>
            </a:r>
            <a:r>
              <a:rPr lang="en-GB" sz="2000"/>
              <a:t> of 6.3% from 2019</a:t>
            </a:r>
          </a:p>
        </p:txBody>
      </p:sp>
      <p:sp>
        <p:nvSpPr>
          <p:cNvPr id="7" name="TextBox 6">
            <a:extLst>
              <a:ext uri="{FF2B5EF4-FFF2-40B4-BE49-F238E27FC236}">
                <a16:creationId xmlns:a16="http://schemas.microsoft.com/office/drawing/2014/main" id="{04705D1A-9499-CCBD-FF29-358E8C6AA8E0}"/>
              </a:ext>
            </a:extLst>
          </p:cNvPr>
          <p:cNvSpPr txBox="1"/>
          <p:nvPr/>
        </p:nvSpPr>
        <p:spPr>
          <a:xfrm>
            <a:off x="5428072" y="5212775"/>
            <a:ext cx="1377565" cy="530145"/>
          </a:xfrm>
          <a:prstGeom prst="rect">
            <a:avLst/>
          </a:prstGeom>
          <a:noFill/>
        </p:spPr>
        <p:txBody>
          <a:bodyPr wrap="square" rtlCol="0">
            <a:spAutoFit/>
          </a:bodyPr>
          <a:lstStyle/>
          <a:p>
            <a:pPr>
              <a:lnSpc>
                <a:spcPct val="107000"/>
              </a:lnSpc>
              <a:spcAft>
                <a:spcPts val="800"/>
              </a:spcAft>
            </a:pPr>
            <a:r>
              <a:rPr lang="en-GB" sz="2800" kern="100">
                <a:effectLst/>
                <a:latin typeface="Work Sans" pitchFamily="2" charset="0"/>
                <a:ea typeface="Calibri" panose="020F0502020204030204" pitchFamily="34" charset="0"/>
                <a:cs typeface="Times New Roman" panose="02020603050405020304" pitchFamily="18" charset="0"/>
              </a:rPr>
              <a:t>▼</a:t>
            </a:r>
            <a:r>
              <a:rPr lang="en-GB" sz="2800" b="1" kern="100">
                <a:effectLst/>
                <a:latin typeface="Work Sans" pitchFamily="2" charset="0"/>
                <a:ea typeface="Calibri" panose="020F0502020204030204" pitchFamily="34" charset="0"/>
                <a:cs typeface="Times New Roman" panose="02020603050405020304" pitchFamily="18" charset="0"/>
              </a:rPr>
              <a:t>4.8</a:t>
            </a:r>
            <a:r>
              <a:rPr lang="en-GB" sz="2800" b="1" kern="100">
                <a:effectLst/>
                <a:ea typeface="Calibri" panose="020F0502020204030204" pitchFamily="34" charset="0"/>
                <a:cs typeface="Times New Roman" panose="02020603050405020304" pitchFamily="18" charset="0"/>
              </a:rPr>
              <a:t>%</a:t>
            </a:r>
          </a:p>
        </p:txBody>
      </p:sp>
      <p:sp>
        <p:nvSpPr>
          <p:cNvPr id="11" name="TextBox 10">
            <a:extLst>
              <a:ext uri="{FF2B5EF4-FFF2-40B4-BE49-F238E27FC236}">
                <a16:creationId xmlns:a16="http://schemas.microsoft.com/office/drawing/2014/main" id="{D8EE18A5-10D1-7B78-3147-4FBC462D2A1E}"/>
              </a:ext>
            </a:extLst>
          </p:cNvPr>
          <p:cNvSpPr txBox="1"/>
          <p:nvPr/>
        </p:nvSpPr>
        <p:spPr>
          <a:xfrm>
            <a:off x="7795264" y="5249834"/>
            <a:ext cx="1370993" cy="553357"/>
          </a:xfrm>
          <a:prstGeom prst="rect">
            <a:avLst/>
          </a:prstGeom>
          <a:noFill/>
        </p:spPr>
        <p:txBody>
          <a:bodyPr wrap="square" rtlCol="0">
            <a:spAutoFit/>
          </a:bodyPr>
          <a:lstStyle/>
          <a:p>
            <a:pPr>
              <a:lnSpc>
                <a:spcPct val="107000"/>
              </a:lnSpc>
              <a:spcAft>
                <a:spcPts val="800"/>
              </a:spcAft>
            </a:pPr>
            <a:r>
              <a:rPr lang="en-GB" sz="2800" kern="100">
                <a:effectLst/>
                <a:latin typeface="Work Sans" pitchFamily="2" charset="0"/>
                <a:ea typeface="Calibri" panose="020F0502020204030204" pitchFamily="34" charset="0"/>
                <a:cs typeface="Times New Roman" panose="02020603050405020304" pitchFamily="18" charset="0"/>
              </a:rPr>
              <a:t>▼</a:t>
            </a:r>
            <a:r>
              <a:rPr lang="en-GB" sz="2800" b="1" kern="100">
                <a:effectLst/>
                <a:latin typeface="Work Sans" pitchFamily="2" charset="0"/>
                <a:ea typeface="Calibri" panose="020F0502020204030204" pitchFamily="34" charset="0"/>
                <a:cs typeface="Times New Roman" panose="02020603050405020304" pitchFamily="18" charset="0"/>
              </a:rPr>
              <a:t>1.5</a:t>
            </a:r>
            <a:r>
              <a:rPr lang="en-GB" sz="2800" b="1" kern="100">
                <a:effectLst/>
                <a:ea typeface="Calibri" panose="020F0502020204030204" pitchFamily="34" charset="0"/>
                <a:cs typeface="Times New Roman" panose="02020603050405020304" pitchFamily="18" charset="0"/>
              </a:rPr>
              <a:t>%</a:t>
            </a:r>
          </a:p>
        </p:txBody>
      </p:sp>
      <p:sp>
        <p:nvSpPr>
          <p:cNvPr id="23" name="TextBox 22">
            <a:extLst>
              <a:ext uri="{FF2B5EF4-FFF2-40B4-BE49-F238E27FC236}">
                <a16:creationId xmlns:a16="http://schemas.microsoft.com/office/drawing/2014/main" id="{56D8A960-B3AD-D87B-3CDD-5422058C947E}"/>
              </a:ext>
            </a:extLst>
          </p:cNvPr>
          <p:cNvSpPr txBox="1"/>
          <p:nvPr/>
        </p:nvSpPr>
        <p:spPr>
          <a:xfrm>
            <a:off x="9995378" y="5262810"/>
            <a:ext cx="1454332" cy="530145"/>
          </a:xfrm>
          <a:prstGeom prst="rect">
            <a:avLst/>
          </a:prstGeom>
          <a:noFill/>
        </p:spPr>
        <p:txBody>
          <a:bodyPr wrap="square" rtlCol="0">
            <a:spAutoFit/>
          </a:bodyPr>
          <a:lstStyle/>
          <a:p>
            <a:pPr>
              <a:lnSpc>
                <a:spcPct val="107000"/>
              </a:lnSpc>
              <a:spcAft>
                <a:spcPts val="800"/>
              </a:spcAft>
            </a:pPr>
            <a:r>
              <a:rPr lang="en-GB" sz="2800" b="1" kern="100" dirty="0">
                <a:effectLst/>
                <a:latin typeface="Work Sans" pitchFamily="2" charset="0"/>
                <a:ea typeface="Calibri" panose="020F0502020204030204" pitchFamily="34" charset="0"/>
                <a:cs typeface="Times New Roman" panose="02020603050405020304" pitchFamily="18" charset="0"/>
              </a:rPr>
              <a:t>▲6.3</a:t>
            </a:r>
            <a:r>
              <a:rPr lang="en-GB" sz="2800" b="1" kern="100" dirty="0">
                <a:effectLst/>
                <a:ea typeface="Calibri" panose="020F0502020204030204" pitchFamily="34" charset="0"/>
                <a:cs typeface="Times New Roman" panose="02020603050405020304" pitchFamily="18" charset="0"/>
              </a:rPr>
              <a:t>%</a:t>
            </a:r>
          </a:p>
        </p:txBody>
      </p:sp>
      <p:sp>
        <p:nvSpPr>
          <p:cNvPr id="24" name="TextBox 23">
            <a:extLst>
              <a:ext uri="{FF2B5EF4-FFF2-40B4-BE49-F238E27FC236}">
                <a16:creationId xmlns:a16="http://schemas.microsoft.com/office/drawing/2014/main" id="{3B42739A-393E-ED94-7A8D-BA0BCFFD5EC5}"/>
              </a:ext>
            </a:extLst>
          </p:cNvPr>
          <p:cNvSpPr txBox="1"/>
          <p:nvPr/>
        </p:nvSpPr>
        <p:spPr>
          <a:xfrm>
            <a:off x="310478" y="6362979"/>
            <a:ext cx="11186108" cy="276999"/>
          </a:xfrm>
          <a:prstGeom prst="rect">
            <a:avLst/>
          </a:prstGeom>
          <a:noFill/>
        </p:spPr>
        <p:txBody>
          <a:bodyPr wrap="square" rtlCol="0">
            <a:spAutoFit/>
          </a:bodyPr>
          <a:lstStyle/>
          <a:p>
            <a:r>
              <a:rPr lang="en-GB" sz="1200" dirty="0"/>
              <a:t>In 2021/2022 the highest percentage of leavers were Non-Determined 44.3% compared to 28.5% ND in staff population. Further analysis is required.</a:t>
            </a:r>
          </a:p>
        </p:txBody>
      </p:sp>
      <p:sp>
        <p:nvSpPr>
          <p:cNvPr id="25" name="TextBox 24">
            <a:extLst>
              <a:ext uri="{FF2B5EF4-FFF2-40B4-BE49-F238E27FC236}">
                <a16:creationId xmlns:a16="http://schemas.microsoft.com/office/drawing/2014/main" id="{CE5EA9F8-A303-9657-EF73-B0142A82AE9C}"/>
              </a:ext>
            </a:extLst>
          </p:cNvPr>
          <p:cNvSpPr txBox="1"/>
          <p:nvPr/>
        </p:nvSpPr>
        <p:spPr>
          <a:xfrm>
            <a:off x="903146" y="1353942"/>
            <a:ext cx="7936301" cy="307777"/>
          </a:xfrm>
          <a:prstGeom prst="rect">
            <a:avLst/>
          </a:prstGeom>
          <a:noFill/>
        </p:spPr>
        <p:txBody>
          <a:bodyPr wrap="square" rtlCol="0">
            <a:spAutoFit/>
          </a:bodyPr>
          <a:lstStyle/>
          <a:p>
            <a:r>
              <a:rPr lang="en-GB" sz="1400">
                <a:solidFill>
                  <a:srgbClr val="FF0000"/>
                </a:solidFill>
              </a:rPr>
              <a:t>*</a:t>
            </a:r>
            <a:r>
              <a:rPr lang="en-GB" sz="1400" i="1">
                <a:solidFill>
                  <a:srgbClr val="FF0000"/>
                </a:solidFill>
              </a:rPr>
              <a:t>including Non-Determined</a:t>
            </a:r>
            <a:endParaRPr lang="en-GB" sz="1400">
              <a:solidFill>
                <a:srgbClr val="FF0000"/>
              </a:solidFill>
            </a:endParaRPr>
          </a:p>
        </p:txBody>
      </p:sp>
      <p:sp>
        <p:nvSpPr>
          <p:cNvPr id="27" name="Slide Number Placeholder 26">
            <a:extLst>
              <a:ext uri="{FF2B5EF4-FFF2-40B4-BE49-F238E27FC236}">
                <a16:creationId xmlns:a16="http://schemas.microsoft.com/office/drawing/2014/main" id="{4DD64BA9-6828-7239-CDD5-78B9B1BADB9E}"/>
              </a:ext>
            </a:extLst>
          </p:cNvPr>
          <p:cNvSpPr>
            <a:spLocks noGrp="1"/>
          </p:cNvSpPr>
          <p:nvPr>
            <p:ph type="sldNum" sz="quarter" idx="12"/>
          </p:nvPr>
        </p:nvSpPr>
        <p:spPr/>
        <p:txBody>
          <a:bodyPr/>
          <a:lstStyle/>
          <a:p>
            <a:fld id="{9DAEB418-C126-404C-A832-46C3209D1622}" type="slidenum">
              <a:rPr lang="en-GB" smtClean="0"/>
              <a:t>15</a:t>
            </a:fld>
            <a:endParaRPr lang="en-US" dirty="0"/>
          </a:p>
        </p:txBody>
      </p:sp>
      <p:sp>
        <p:nvSpPr>
          <p:cNvPr id="28" name="Rectangle 27"/>
          <p:cNvSpPr/>
          <p:nvPr/>
        </p:nvSpPr>
        <p:spPr>
          <a:xfrm>
            <a:off x="4957987" y="5833301"/>
            <a:ext cx="4121641" cy="246221"/>
          </a:xfrm>
          <a:prstGeom prst="rect">
            <a:avLst/>
          </a:prstGeom>
        </p:spPr>
        <p:txBody>
          <a:bodyPr wrap="none">
            <a:spAutoFit/>
          </a:bodyPr>
          <a:lstStyle/>
          <a:p>
            <a:r>
              <a:rPr lang="en-US" sz="1000" dirty="0"/>
              <a:t>P = Protestant, RC =Roman Catholic, ND = Non-Determined (Neither P or RC)</a:t>
            </a:r>
          </a:p>
        </p:txBody>
      </p:sp>
      <p:pic>
        <p:nvPicPr>
          <p:cNvPr id="29" name="Picture 9"/>
          <p:cNvPicPr>
            <a:picLocks noChangeAspect="1"/>
          </p:cNvPicPr>
          <p:nvPr/>
        </p:nvPicPr>
        <p:blipFill>
          <a:blip r:embed="rId4"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6104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9"/>
          <p:cNvPicPr>
            <a:picLocks noChangeAspect="1"/>
          </p:cNvPicPr>
          <p:nvPr/>
        </p:nvPicPr>
        <p:blipFill>
          <a:blip r:embed="rId3"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747051" y="404562"/>
            <a:ext cx="9013009" cy="769441"/>
          </a:xfrm>
          <a:prstGeom prst="rect">
            <a:avLst/>
          </a:prstGeom>
          <a:noFill/>
        </p:spPr>
        <p:txBody>
          <a:bodyPr wrap="square" rtlCol="0">
            <a:spAutoFit/>
          </a:bodyPr>
          <a:lstStyle/>
          <a:p>
            <a:pPr algn="ctr"/>
            <a:r>
              <a:rPr lang="en-US" sz="4400" b="1">
                <a:latin typeface="+mj-lt"/>
              </a:rPr>
              <a:t>Complaints (2019-2022)</a:t>
            </a:r>
          </a:p>
        </p:txBody>
      </p:sp>
      <p:sp>
        <p:nvSpPr>
          <p:cNvPr id="2" name="TextBox 1"/>
          <p:cNvSpPr txBox="1"/>
          <p:nvPr/>
        </p:nvSpPr>
        <p:spPr>
          <a:xfrm>
            <a:off x="756741" y="1340068"/>
            <a:ext cx="10893973" cy="646331"/>
          </a:xfrm>
          <a:prstGeom prst="rect">
            <a:avLst/>
          </a:prstGeom>
          <a:noFill/>
        </p:spPr>
        <p:txBody>
          <a:bodyPr wrap="square" rtlCol="0">
            <a:spAutoFit/>
          </a:bodyPr>
          <a:lstStyle/>
          <a:p>
            <a:pPr lvl="0"/>
            <a:r>
              <a:rPr lang="en-GB"/>
              <a:t>The University is also required to report if any complaints of discrimination or harassment have been received during the qualifying review period. </a:t>
            </a:r>
          </a:p>
        </p:txBody>
      </p:sp>
      <p:sp>
        <p:nvSpPr>
          <p:cNvPr id="3" name="TextBox 2">
            <a:extLst>
              <a:ext uri="{FF2B5EF4-FFF2-40B4-BE49-F238E27FC236}">
                <a16:creationId xmlns:a16="http://schemas.microsoft.com/office/drawing/2014/main" id="{8AF019E5-CE1B-4A7E-AF8C-5420F5A0FC3F}"/>
              </a:ext>
            </a:extLst>
          </p:cNvPr>
          <p:cNvSpPr txBox="1"/>
          <p:nvPr/>
        </p:nvSpPr>
        <p:spPr>
          <a:xfrm>
            <a:off x="756741" y="5681818"/>
            <a:ext cx="9696450" cy="923330"/>
          </a:xfrm>
          <a:prstGeom prst="rect">
            <a:avLst/>
          </a:prstGeom>
          <a:noFill/>
        </p:spPr>
        <p:txBody>
          <a:bodyPr wrap="square" rtlCol="0">
            <a:spAutoFit/>
          </a:bodyPr>
          <a:lstStyle/>
          <a:p>
            <a:r>
              <a:rPr lang="en-GB" b="1"/>
              <a:t>*Complaints: formal or informal complaints of discrimination or harassment </a:t>
            </a:r>
            <a:br>
              <a:rPr lang="en-GB" b="1"/>
            </a:br>
            <a:r>
              <a:rPr lang="en-GB" b="1"/>
              <a:t>(including cases which have progressed externally to tribunal)</a:t>
            </a:r>
          </a:p>
          <a:p>
            <a:endParaRPr lang="en-GB"/>
          </a:p>
        </p:txBody>
      </p:sp>
      <p:sp>
        <p:nvSpPr>
          <p:cNvPr id="5" name="TextBox 4">
            <a:extLst>
              <a:ext uri="{FF2B5EF4-FFF2-40B4-BE49-F238E27FC236}">
                <a16:creationId xmlns:a16="http://schemas.microsoft.com/office/drawing/2014/main" id="{E2350C8D-244E-4A15-2EEC-1F0E582A00B8}"/>
              </a:ext>
            </a:extLst>
          </p:cNvPr>
          <p:cNvSpPr txBox="1"/>
          <p:nvPr/>
        </p:nvSpPr>
        <p:spPr>
          <a:xfrm>
            <a:off x="756741" y="2236511"/>
            <a:ext cx="7566165" cy="954107"/>
          </a:xfrm>
          <a:prstGeom prst="rect">
            <a:avLst/>
          </a:prstGeom>
          <a:noFill/>
        </p:spPr>
        <p:txBody>
          <a:bodyPr wrap="square" rtlCol="0">
            <a:spAutoFit/>
          </a:bodyPr>
          <a:lstStyle/>
          <a:p>
            <a:r>
              <a:rPr lang="en-GB" sz="2800" b="1"/>
              <a:t>The number of complaints has increased from 20 to 21 compared to the last Article 55 Review</a:t>
            </a:r>
          </a:p>
        </p:txBody>
      </p:sp>
      <p:sp>
        <p:nvSpPr>
          <p:cNvPr id="8" name="TextBox 7">
            <a:extLst>
              <a:ext uri="{FF2B5EF4-FFF2-40B4-BE49-F238E27FC236}">
                <a16:creationId xmlns:a16="http://schemas.microsoft.com/office/drawing/2014/main" id="{8D4F3BE9-A6B8-9B3C-3343-60F558E8442A}"/>
              </a:ext>
            </a:extLst>
          </p:cNvPr>
          <p:cNvSpPr txBox="1"/>
          <p:nvPr/>
        </p:nvSpPr>
        <p:spPr>
          <a:xfrm>
            <a:off x="733704" y="3308263"/>
            <a:ext cx="7848500" cy="492443"/>
          </a:xfrm>
          <a:prstGeom prst="rect">
            <a:avLst/>
          </a:prstGeom>
          <a:noFill/>
        </p:spPr>
        <p:txBody>
          <a:bodyPr wrap="square" rtlCol="0">
            <a:spAutoFit/>
          </a:bodyPr>
          <a:lstStyle/>
          <a:p>
            <a:r>
              <a:rPr lang="en-GB" sz="2600" b="1"/>
              <a:t>No discrimination was proven in any of these cases</a:t>
            </a:r>
          </a:p>
        </p:txBody>
      </p:sp>
      <p:pic>
        <p:nvPicPr>
          <p:cNvPr id="9" name="Picture 8" descr="A red book with black text&#10;&#10;Description automatically generated">
            <a:extLst>
              <a:ext uri="{FF2B5EF4-FFF2-40B4-BE49-F238E27FC236}">
                <a16:creationId xmlns:a16="http://schemas.microsoft.com/office/drawing/2014/main" id="{626625DF-CC7C-4239-9F9D-DF11156BB9FA}"/>
              </a:ext>
            </a:extLst>
          </p:cNvPr>
          <p:cNvPicPr>
            <a:picLocks noChangeAspect="1"/>
          </p:cNvPicPr>
          <p:nvPr/>
        </p:nvPicPr>
        <p:blipFill rotWithShape="1">
          <a:blip r:embed="rId4"/>
          <a:srcRect b="43847"/>
          <a:stretch/>
        </p:blipFill>
        <p:spPr bwMode="auto">
          <a:xfrm>
            <a:off x="8993874" y="2152464"/>
            <a:ext cx="2656840" cy="1440180"/>
          </a:xfrm>
          <a:prstGeom prst="rect">
            <a:avLst/>
          </a:prstGeom>
          <a:ln>
            <a:noFill/>
          </a:ln>
          <a:extLst>
            <a:ext uri="{53640926-AAD7-44D8-BBD7-CCE9431645EC}">
              <a14:shadowObscured xmlns:a14="http://schemas.microsoft.com/office/drawing/2010/main"/>
            </a:ext>
          </a:extLst>
        </p:spPr>
      </p:pic>
      <p:sp>
        <p:nvSpPr>
          <p:cNvPr id="10" name="TextBox 9">
            <a:extLst>
              <a:ext uri="{FF2B5EF4-FFF2-40B4-BE49-F238E27FC236}">
                <a16:creationId xmlns:a16="http://schemas.microsoft.com/office/drawing/2014/main" id="{6DBC8D3D-267E-6B6D-A9DB-EB0C9544798A}"/>
              </a:ext>
            </a:extLst>
          </p:cNvPr>
          <p:cNvSpPr txBox="1"/>
          <p:nvPr/>
        </p:nvSpPr>
        <p:spPr>
          <a:xfrm>
            <a:off x="9131449" y="3429000"/>
            <a:ext cx="2519265" cy="923330"/>
          </a:xfrm>
          <a:prstGeom prst="rect">
            <a:avLst/>
          </a:prstGeom>
          <a:noFill/>
        </p:spPr>
        <p:txBody>
          <a:bodyPr wrap="square" rtlCol="0">
            <a:spAutoFit/>
          </a:bodyPr>
          <a:lstStyle/>
          <a:p>
            <a:r>
              <a:rPr lang="en-GB" sz="3600" b="1"/>
              <a:t>Complaints </a:t>
            </a:r>
          </a:p>
          <a:p>
            <a:endParaRPr lang="en-GB"/>
          </a:p>
        </p:txBody>
      </p:sp>
      <p:sp>
        <p:nvSpPr>
          <p:cNvPr id="12" name="TextBox 11">
            <a:extLst>
              <a:ext uri="{FF2B5EF4-FFF2-40B4-BE49-F238E27FC236}">
                <a16:creationId xmlns:a16="http://schemas.microsoft.com/office/drawing/2014/main" id="{05AE0EFB-35FE-123F-A5EF-C2461841BD21}"/>
              </a:ext>
            </a:extLst>
          </p:cNvPr>
          <p:cNvSpPr txBox="1"/>
          <p:nvPr/>
        </p:nvSpPr>
        <p:spPr>
          <a:xfrm>
            <a:off x="9248503" y="4034208"/>
            <a:ext cx="2072640" cy="655244"/>
          </a:xfrm>
          <a:prstGeom prst="rect">
            <a:avLst/>
          </a:prstGeom>
          <a:noFill/>
        </p:spPr>
        <p:txBody>
          <a:bodyPr wrap="square" rtlCol="0">
            <a:spAutoFit/>
          </a:bodyPr>
          <a:lstStyle/>
          <a:p>
            <a:pPr>
              <a:lnSpc>
                <a:spcPct val="107000"/>
              </a:lnSpc>
              <a:spcAft>
                <a:spcPts val="800"/>
              </a:spcAft>
            </a:pPr>
            <a:r>
              <a:rPr lang="en-GB" sz="3600" b="1" kern="100">
                <a:effectLst/>
                <a:latin typeface="Work Sans" pitchFamily="2" charset="0"/>
                <a:ea typeface="Calibri" panose="020F0502020204030204" pitchFamily="34" charset="0"/>
                <a:cs typeface="Times New Roman" panose="02020603050405020304" pitchFamily="18" charset="0"/>
              </a:rPr>
              <a:t>▲ 5%</a:t>
            </a:r>
            <a:endParaRPr lang="en-GB" sz="3600" b="1" kern="10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9DAEB418-C126-404C-A832-46C3209D1622}" type="slidenum">
              <a:rPr lang="en-GB" smtClean="0"/>
              <a:t>16</a:t>
            </a:fld>
            <a:endParaRPr lang="en-GB"/>
          </a:p>
        </p:txBody>
      </p:sp>
    </p:spTree>
    <p:extLst>
      <p:ext uri="{BB962C8B-B14F-4D97-AF65-F5344CB8AC3E}">
        <p14:creationId xmlns:p14="http://schemas.microsoft.com/office/powerpoint/2010/main" val="14664645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04775" y="372481"/>
            <a:ext cx="9013009" cy="769441"/>
          </a:xfrm>
          <a:prstGeom prst="rect">
            <a:avLst/>
          </a:prstGeom>
          <a:noFill/>
        </p:spPr>
        <p:txBody>
          <a:bodyPr wrap="square" rtlCol="0">
            <a:spAutoFit/>
          </a:bodyPr>
          <a:lstStyle/>
          <a:p>
            <a:pPr algn="ctr"/>
            <a:r>
              <a:rPr lang="en-US" sz="4400" b="1">
                <a:latin typeface="+mj-lt"/>
              </a:rPr>
              <a:t>Welcoming Statements </a:t>
            </a:r>
          </a:p>
        </p:txBody>
      </p:sp>
      <p:sp>
        <p:nvSpPr>
          <p:cNvPr id="3" name="TextBox 2"/>
          <p:cNvSpPr txBox="1"/>
          <p:nvPr/>
        </p:nvSpPr>
        <p:spPr>
          <a:xfrm>
            <a:off x="654073" y="1239669"/>
            <a:ext cx="10352723" cy="5555367"/>
          </a:xfrm>
          <a:prstGeom prst="rect">
            <a:avLst/>
          </a:prstGeom>
          <a:noFill/>
        </p:spPr>
        <p:txBody>
          <a:bodyPr wrap="square" rtlCol="0">
            <a:spAutoFit/>
          </a:bodyPr>
          <a:lstStyle/>
          <a:p>
            <a:r>
              <a:rPr lang="en-GB" sz="1600"/>
              <a:t>All job adverts contain a statement outlining our commitment to equality for all.</a:t>
            </a:r>
          </a:p>
          <a:p>
            <a:endParaRPr lang="en-GB" sz="1600"/>
          </a:p>
          <a:p>
            <a:r>
              <a:rPr lang="en-GB" sz="1600"/>
              <a:t>On the </a:t>
            </a:r>
            <a:r>
              <a:rPr lang="en-GB" sz="1600">
                <a:hlinkClick r:id="rId3"/>
              </a:rPr>
              <a:t>main job page </a:t>
            </a:r>
            <a:r>
              <a:rPr lang="en-GB" sz="1600"/>
              <a:t>we also advise of any job categories where </a:t>
            </a:r>
            <a:r>
              <a:rPr lang="en-GB" sz="1600" b="1"/>
              <a:t>an under representation by Community Background or Gender has been identified, specific welcoming statements are utilised to encourage applications</a:t>
            </a:r>
            <a:r>
              <a:rPr lang="en-GB" sz="1600"/>
              <a:t>.</a:t>
            </a:r>
          </a:p>
          <a:p>
            <a:endParaRPr lang="en-GB" sz="1600"/>
          </a:p>
          <a:p>
            <a:r>
              <a:rPr lang="en-GB" sz="1600"/>
              <a:t>Analysis of the final year of the reporting period for this Article 55 review, 2021/2022 showed that Protestant applications were underrepresented in SOCs 1,2,5,6 and 7.</a:t>
            </a:r>
          </a:p>
          <a:p>
            <a:endParaRPr lang="en-GB" sz="1600"/>
          </a:p>
          <a:p>
            <a:r>
              <a:rPr lang="en-GB" sz="1600"/>
              <a:t>In relation to University Staff, Roman Catholics were underrepresented in SOC 1 and Protestants in SOC 6 ,overall numbers of staff in both of these SOC groups is low. </a:t>
            </a:r>
          </a:p>
          <a:p>
            <a:endParaRPr lang="en-GB" sz="1600"/>
          </a:p>
          <a:p>
            <a:r>
              <a:rPr lang="en-GB" sz="1600" b="1" i="1">
                <a:effectLst/>
                <a:latin typeface="Calibri  "/>
              </a:rPr>
              <a:t>“</a:t>
            </a:r>
            <a:r>
              <a:rPr lang="en-GB" sz="1600" i="1"/>
              <a:t>Queen’s University is committed to promoting equality of opportunity to all. We have created an inclusive culture by establishing staff networks such as </a:t>
            </a:r>
            <a:r>
              <a:rPr lang="en-GB" sz="1600" i="1" err="1">
                <a:hlinkClick r:id="rId4"/>
              </a:rPr>
              <a:t>iRise</a:t>
            </a:r>
            <a:r>
              <a:rPr lang="en-GB" sz="1600" i="1"/>
              <a:t> (Black, Asian, Minority Ethnic and International Staff Network) and </a:t>
            </a:r>
            <a:r>
              <a:rPr lang="en-GB" sz="1600" i="1">
                <a:hlinkClick r:id="rId5"/>
              </a:rPr>
              <a:t>PRISM</a:t>
            </a:r>
            <a:r>
              <a:rPr lang="en-GB" sz="1600" i="1"/>
              <a:t> (LGBTQ+ Staff Network) which help us progress equality. We also subscribe to Equality Charter Marks such as the Diversity Charter Mark NI in addition to Athena Swan. For further information on our commitment to Equality, Diversity and Inclusion  please visit: </a:t>
            </a:r>
            <a:r>
              <a:rPr lang="en-GB" sz="1600" i="1">
                <a:hlinkClick r:id="rId6"/>
              </a:rPr>
              <a:t>www.qub.ac.uk/diversity</a:t>
            </a:r>
            <a:r>
              <a:rPr lang="en-GB" sz="1600" i="1"/>
              <a:t>; </a:t>
            </a:r>
            <a:r>
              <a:rPr lang="en-GB" sz="1600" i="1">
                <a:hlinkClick r:id="rId7"/>
              </a:rPr>
              <a:t>www.qub.ac.uk/qgi</a:t>
            </a:r>
            <a:r>
              <a:rPr lang="en-GB" sz="1600" i="1"/>
              <a:t> and </a:t>
            </a:r>
            <a:r>
              <a:rPr lang="en-GB" sz="1600" i="1">
                <a:hlinkClick r:id="rId8"/>
              </a:rPr>
              <a:t>www.qub.ac.uk/sites/StaffGateway/StaffNetworks/</a:t>
            </a:r>
            <a:endParaRPr lang="en-GB" sz="1600" i="1"/>
          </a:p>
          <a:p>
            <a:endParaRPr lang="en-GB" sz="1600" i="1"/>
          </a:p>
          <a:p>
            <a:r>
              <a:rPr lang="en-GB" sz="1600" i="1"/>
              <a:t>We welcome and support individuals from under-represented groups. Applications from members of the Roman Catholic community are therefore particularly welcomed for Managerial roles and from the Protestant community for Personal Service positions in Queen’s Sport and Childcare Services.  In addition we also welcome applications from males who are currently under represented in clerical areas of our workforce.</a:t>
            </a:r>
          </a:p>
          <a:p>
            <a:endParaRPr lang="en-GB" sz="1900" b="1" i="1">
              <a:latin typeface="Calibri  "/>
            </a:endParaRPr>
          </a:p>
        </p:txBody>
      </p:sp>
      <p:sp>
        <p:nvSpPr>
          <p:cNvPr id="4" name="Slide Number Placeholder 3">
            <a:extLst>
              <a:ext uri="{FF2B5EF4-FFF2-40B4-BE49-F238E27FC236}">
                <a16:creationId xmlns:a16="http://schemas.microsoft.com/office/drawing/2014/main" id="{065837CC-AA6E-0D1A-80F1-99DA2571AB6A}"/>
              </a:ext>
            </a:extLst>
          </p:cNvPr>
          <p:cNvSpPr>
            <a:spLocks noGrp="1"/>
          </p:cNvSpPr>
          <p:nvPr>
            <p:ph type="sldNum" sz="quarter" idx="12"/>
          </p:nvPr>
        </p:nvSpPr>
        <p:spPr/>
        <p:txBody>
          <a:bodyPr/>
          <a:lstStyle/>
          <a:p>
            <a:fld id="{9DAEB418-C126-404C-A832-46C3209D1622}" type="slidenum">
              <a:rPr lang="en-GB" smtClean="0"/>
              <a:t>17</a:t>
            </a:fld>
            <a:endParaRPr lang="en-US"/>
          </a:p>
        </p:txBody>
      </p:sp>
      <p:pic>
        <p:nvPicPr>
          <p:cNvPr id="6" name="Picture 9"/>
          <p:cNvPicPr>
            <a:picLocks noChangeAspect="1"/>
          </p:cNvPicPr>
          <p:nvPr/>
        </p:nvPicPr>
        <p:blipFill>
          <a:blip r:embed="rId9"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8755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a:ea typeface="+mn-ea"/>
                <a:cs typeface="+mn-cs"/>
              </a:rPr>
              <a:t>Next Steps</a:t>
            </a:r>
            <a:r>
              <a:rPr lang="en-GB"/>
              <a:t>	</a:t>
            </a:r>
          </a:p>
        </p:txBody>
      </p:sp>
      <p:sp>
        <p:nvSpPr>
          <p:cNvPr id="4" name="Content Placeholder 2"/>
          <p:cNvSpPr>
            <a:spLocks noGrp="1"/>
          </p:cNvSpPr>
          <p:nvPr>
            <p:ph idx="1"/>
          </p:nvPr>
        </p:nvSpPr>
        <p:spPr/>
        <p:txBody>
          <a:bodyPr vert="horz" lIns="91440" tIns="45720" rIns="91440" bIns="45720" rtlCol="0" anchor="t">
            <a:normAutofit/>
          </a:bodyPr>
          <a:lstStyle/>
          <a:p>
            <a:r>
              <a:rPr lang="en-GB" dirty="0"/>
              <a:t>UMB approval</a:t>
            </a:r>
          </a:p>
          <a:p>
            <a:r>
              <a:rPr lang="en-GB" dirty="0"/>
              <a:t>Article 55 action plan approved by the Equality Commission </a:t>
            </a:r>
          </a:p>
          <a:p>
            <a:r>
              <a:rPr lang="en-GB" dirty="0"/>
              <a:t>Online publication of key messages</a:t>
            </a:r>
            <a:endParaRPr lang="en-GB" dirty="0">
              <a:cs typeface="Calibri"/>
            </a:endParaRPr>
          </a:p>
          <a:p>
            <a:r>
              <a:rPr lang="en-GB" dirty="0"/>
              <a:t>Development of operational activities for the next reporting period (2023-2025)</a:t>
            </a:r>
            <a:endParaRPr lang="en-GB" dirty="0">
              <a:cs typeface="Calibri"/>
            </a:endParaRPr>
          </a:p>
        </p:txBody>
      </p:sp>
      <p:sp>
        <p:nvSpPr>
          <p:cNvPr id="5" name="Slide Number Placeholder 4">
            <a:extLst>
              <a:ext uri="{FF2B5EF4-FFF2-40B4-BE49-F238E27FC236}">
                <a16:creationId xmlns:a16="http://schemas.microsoft.com/office/drawing/2014/main" id="{1B60724C-51D4-468D-0755-D435775137EE}"/>
              </a:ext>
            </a:extLst>
          </p:cNvPr>
          <p:cNvSpPr>
            <a:spLocks noGrp="1"/>
          </p:cNvSpPr>
          <p:nvPr>
            <p:ph type="sldNum" sz="quarter" idx="12"/>
          </p:nvPr>
        </p:nvSpPr>
        <p:spPr/>
        <p:txBody>
          <a:bodyPr/>
          <a:lstStyle/>
          <a:p>
            <a:fld id="{9DAEB418-C126-404C-A832-46C3209D1622}" type="slidenum">
              <a:rPr lang="en-GB" smtClean="0"/>
              <a:t>18</a:t>
            </a:fld>
            <a:endParaRPr lang="en-US"/>
          </a:p>
        </p:txBody>
      </p:sp>
      <p:pic>
        <p:nvPicPr>
          <p:cNvPr id="6" name="Picture 9"/>
          <p:cNvPicPr>
            <a:picLocks noChangeAspect="1"/>
          </p:cNvPicPr>
          <p:nvPr/>
        </p:nvPicPr>
        <p:blipFill>
          <a:blip r:embed="rId2"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0089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a:t>Article 55 Review 2019-2022</a:t>
            </a:r>
          </a:p>
        </p:txBody>
      </p:sp>
      <p:sp>
        <p:nvSpPr>
          <p:cNvPr id="3" name="Content Placeholder 2"/>
          <p:cNvSpPr>
            <a:spLocks noGrp="1"/>
          </p:cNvSpPr>
          <p:nvPr>
            <p:ph idx="1"/>
          </p:nvPr>
        </p:nvSpPr>
        <p:spPr>
          <a:xfrm>
            <a:off x="806668" y="1671139"/>
            <a:ext cx="10515600" cy="4414348"/>
          </a:xfrm>
        </p:spPr>
        <p:txBody>
          <a:bodyPr>
            <a:normAutofit lnSpcReduction="10000"/>
          </a:bodyPr>
          <a:lstStyle/>
          <a:p>
            <a:pPr marL="0" indent="0">
              <a:buNone/>
            </a:pPr>
            <a:r>
              <a:rPr lang="en-US" sz="1800" dirty="0"/>
              <a:t>Under Article 55 of the Fair Employment and Treatment Order (NI) 1998, the University is required to review its employment composition and practices at least once every three </a:t>
            </a:r>
            <a:r>
              <a:rPr lang="en-US" sz="1800" dirty="0" err="1"/>
              <a:t>years,and</a:t>
            </a:r>
            <a:r>
              <a:rPr lang="en-US" sz="1800" dirty="0"/>
              <a:t> submit an annual monitoring return (Article 55 Review) to the Equality Commission for Northern Ireland.</a:t>
            </a:r>
          </a:p>
          <a:p>
            <a:pPr marL="0" indent="0">
              <a:buNone/>
            </a:pPr>
            <a:endParaRPr lang="en-GB" sz="1800" dirty="0"/>
          </a:p>
          <a:p>
            <a:pPr marL="0" indent="0">
              <a:buNone/>
            </a:pPr>
            <a:r>
              <a:rPr lang="en-US" sz="1800" dirty="0"/>
              <a:t>The purpose of an Article 55 Review is:</a:t>
            </a:r>
            <a:br>
              <a:rPr lang="en-US" sz="1800" dirty="0"/>
            </a:br>
            <a:endParaRPr lang="en-GB" sz="1800" dirty="0"/>
          </a:p>
          <a:p>
            <a:pPr lvl="0"/>
            <a:r>
              <a:rPr lang="en-US" sz="1800" dirty="0"/>
              <a:t>to determine whether members of the Protestant and Roman Catholic communities are enjoying, and are likely to continue to enjoy, fair participation in employment; </a:t>
            </a:r>
            <a:endParaRPr lang="en-GB" sz="1800" dirty="0"/>
          </a:p>
          <a:p>
            <a:pPr lvl="0"/>
            <a:r>
              <a:rPr lang="en-US" sz="1800" dirty="0"/>
              <a:t>to take affirmative action if fair participation is not being secured by members of the Protestant and Catholic communities; </a:t>
            </a:r>
            <a:endParaRPr lang="en-GB" sz="1800" dirty="0"/>
          </a:p>
          <a:p>
            <a:pPr lvl="0"/>
            <a:r>
              <a:rPr lang="en-US" sz="1800" dirty="0"/>
              <a:t>to set goals and timetables as part of affirmative action; and</a:t>
            </a:r>
            <a:endParaRPr lang="en-GB" sz="1800" dirty="0"/>
          </a:p>
          <a:p>
            <a:pPr lvl="0"/>
            <a:r>
              <a:rPr lang="en-US" sz="1800" dirty="0"/>
              <a:t>to take account of the guidance in the Fair Employment Code of Practice</a:t>
            </a:r>
            <a:endParaRPr lang="en-GB" sz="1800" dirty="0"/>
          </a:p>
          <a:p>
            <a:pPr marL="0" indent="0">
              <a:buNone/>
            </a:pPr>
            <a:endParaRPr lang="en-GB" sz="1800" dirty="0"/>
          </a:p>
          <a:p>
            <a:pPr marL="0" indent="0">
              <a:buNone/>
            </a:pPr>
            <a:r>
              <a:rPr lang="en-GB" sz="1800" dirty="0"/>
              <a:t>The University last conducted its review in 2020 and the most current review, completed in September 2023,  relates to the reporting period of February 2019 – February 2022. </a:t>
            </a:r>
            <a:endParaRPr lang="en-US" sz="1800" dirty="0"/>
          </a:p>
          <a:p>
            <a:pPr marL="0" lvl="0" indent="0">
              <a:buNone/>
            </a:pPr>
            <a:endParaRPr lang="en-GB" sz="1800" dirty="0">
              <a:solidFill>
                <a:srgbClr val="FF0000"/>
              </a:solidFill>
            </a:endParaRPr>
          </a:p>
          <a:p>
            <a:endParaRPr lang="en-GB" sz="1800" dirty="0">
              <a:solidFill>
                <a:srgbClr val="FF0000"/>
              </a:solidFill>
            </a:endParaRPr>
          </a:p>
        </p:txBody>
      </p:sp>
      <p:sp>
        <p:nvSpPr>
          <p:cNvPr id="5" name="Slide Number Placeholder 4">
            <a:extLst>
              <a:ext uri="{FF2B5EF4-FFF2-40B4-BE49-F238E27FC236}">
                <a16:creationId xmlns:a16="http://schemas.microsoft.com/office/drawing/2014/main" id="{033EB524-A7CB-B877-81D4-6F9B90EF1B5B}"/>
              </a:ext>
            </a:extLst>
          </p:cNvPr>
          <p:cNvSpPr>
            <a:spLocks noGrp="1"/>
          </p:cNvSpPr>
          <p:nvPr>
            <p:ph type="sldNum" sz="quarter" idx="12"/>
          </p:nvPr>
        </p:nvSpPr>
        <p:spPr/>
        <p:txBody>
          <a:bodyPr/>
          <a:lstStyle/>
          <a:p>
            <a:fld id="{9DAEB418-C126-404C-A832-46C3209D1622}" type="slidenum">
              <a:rPr lang="en-GB" smtClean="0"/>
              <a:t>2</a:t>
            </a:fld>
            <a:endParaRPr lang="en-US"/>
          </a:p>
        </p:txBody>
      </p:sp>
      <p:pic>
        <p:nvPicPr>
          <p:cNvPr id="6" name="Picture 9"/>
          <p:cNvPicPr>
            <a:picLocks noChangeAspect="1"/>
          </p:cNvPicPr>
          <p:nvPr/>
        </p:nvPicPr>
        <p:blipFill>
          <a:blip r:embed="rId2"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98755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9"/>
          <p:cNvPicPr>
            <a:picLocks noChangeAspect="1"/>
          </p:cNvPicPr>
          <p:nvPr/>
        </p:nvPicPr>
        <p:blipFill>
          <a:blip r:embed="rId3"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909074" y="388523"/>
            <a:ext cx="9013009" cy="769441"/>
          </a:xfrm>
          <a:prstGeom prst="rect">
            <a:avLst/>
          </a:prstGeom>
          <a:noFill/>
        </p:spPr>
        <p:txBody>
          <a:bodyPr wrap="square" rtlCol="0">
            <a:spAutoFit/>
          </a:bodyPr>
          <a:lstStyle/>
          <a:p>
            <a:pPr algn="ctr"/>
            <a:r>
              <a:rPr lang="en-GB" sz="4400" b="1">
                <a:latin typeface="+mj-lt"/>
              </a:rPr>
              <a:t>Article 55 Review 2019-2022</a:t>
            </a:r>
            <a:endParaRPr lang="en-GB" sz="4400" b="1" i="1">
              <a:latin typeface="+mj-lt"/>
            </a:endParaRPr>
          </a:p>
        </p:txBody>
      </p:sp>
      <p:sp>
        <p:nvSpPr>
          <p:cNvPr id="3" name="TextBox 2"/>
          <p:cNvSpPr txBox="1"/>
          <p:nvPr/>
        </p:nvSpPr>
        <p:spPr>
          <a:xfrm>
            <a:off x="481263" y="1317878"/>
            <a:ext cx="11149263" cy="2862322"/>
          </a:xfrm>
          <a:prstGeom prst="rect">
            <a:avLst/>
          </a:prstGeom>
          <a:noFill/>
        </p:spPr>
        <p:txBody>
          <a:bodyPr wrap="square" rtlCol="0">
            <a:spAutoFit/>
          </a:bodyPr>
          <a:lstStyle/>
          <a:p>
            <a:r>
              <a:rPr lang="en-GB"/>
              <a:t>The University is obliged to review and report the workforce composition by:</a:t>
            </a:r>
            <a:br>
              <a:rPr lang="en-GB"/>
            </a:br>
            <a:endParaRPr lang="en-GB"/>
          </a:p>
          <a:p>
            <a:pPr marL="285750" indent="-285750">
              <a:buFont typeface="Arial" panose="020B0604020202020204" pitchFamily="34" charset="0"/>
              <a:buChar char="•"/>
            </a:pPr>
            <a:r>
              <a:rPr lang="en-GB"/>
              <a:t>Protestant and Roman Catholic community background; and </a:t>
            </a:r>
          </a:p>
          <a:p>
            <a:pPr marL="285750" indent="-285750">
              <a:buFont typeface="Arial" panose="020B0604020202020204" pitchFamily="34" charset="0"/>
              <a:buChar char="•"/>
            </a:pPr>
            <a:r>
              <a:rPr lang="en-GB"/>
              <a:t>Protestant, Roman Catholic and Non-Determined community background</a:t>
            </a:r>
          </a:p>
          <a:p>
            <a:pPr marL="285750" indent="-285750">
              <a:buFont typeface="Arial" panose="020B0604020202020204" pitchFamily="34" charset="0"/>
              <a:buChar char="•"/>
            </a:pPr>
            <a:endParaRPr lang="en-GB"/>
          </a:p>
          <a:p>
            <a:r>
              <a:rPr lang="en-GB" i="1"/>
              <a:t>Non-Determined: individuals who did not indicate on their Equality Monitoring Form that they were from either a Protestant or a Roman Catholic community background</a:t>
            </a:r>
          </a:p>
          <a:p>
            <a:endParaRPr lang="en-GB"/>
          </a:p>
          <a:p>
            <a:endParaRPr lang="en-GB"/>
          </a:p>
          <a:p>
            <a:endParaRPr lang="en-GB"/>
          </a:p>
        </p:txBody>
      </p:sp>
      <p:sp>
        <p:nvSpPr>
          <p:cNvPr id="5" name="TextBox 4"/>
          <p:cNvSpPr txBox="1"/>
          <p:nvPr/>
        </p:nvSpPr>
        <p:spPr>
          <a:xfrm>
            <a:off x="507154" y="3577204"/>
            <a:ext cx="10834616" cy="1754326"/>
          </a:xfrm>
          <a:prstGeom prst="rect">
            <a:avLst/>
          </a:prstGeom>
          <a:noFill/>
        </p:spPr>
        <p:txBody>
          <a:bodyPr wrap="square" lIns="91440" tIns="45720" rIns="91440" bIns="45720" rtlCol="0" anchor="t">
            <a:spAutoFit/>
          </a:bodyPr>
          <a:lstStyle/>
          <a:p>
            <a:r>
              <a:rPr lang="en-GB"/>
              <a:t>Data considers:</a:t>
            </a:r>
          </a:p>
          <a:p>
            <a:pPr marL="285750" indent="-285750">
              <a:buFont typeface="Arial" panose="020B0604020202020204" pitchFamily="34" charset="0"/>
              <a:buChar char="•"/>
            </a:pPr>
            <a:endParaRPr lang="en-GB"/>
          </a:p>
          <a:p>
            <a:pPr marL="285750" indent="-285750">
              <a:buFont typeface="Arial" panose="020B0604020202020204" pitchFamily="34" charset="0"/>
              <a:buChar char="•"/>
            </a:pPr>
            <a:r>
              <a:rPr lang="en-GB"/>
              <a:t>Full time (more than 16 hours per week)</a:t>
            </a:r>
          </a:p>
          <a:p>
            <a:pPr marL="285750" indent="-285750">
              <a:buFont typeface="Arial" panose="020B0604020202020204" pitchFamily="34" charset="0"/>
              <a:buChar char="•"/>
            </a:pPr>
            <a:r>
              <a:rPr lang="en-GB"/>
              <a:t>Part time (less than 16 hours per week)</a:t>
            </a:r>
          </a:p>
          <a:p>
            <a:endParaRPr lang="en-GB"/>
          </a:p>
          <a:p>
            <a:r>
              <a:rPr lang="en-GB"/>
              <a:t>*Data includes University employees only (excludes QWork workers)</a:t>
            </a:r>
            <a:endParaRPr lang="en-GB">
              <a:cs typeface="Calibri"/>
            </a:endParaRPr>
          </a:p>
        </p:txBody>
      </p:sp>
      <p:sp>
        <p:nvSpPr>
          <p:cNvPr id="6" name="Rectangle 5"/>
          <p:cNvSpPr/>
          <p:nvPr/>
        </p:nvSpPr>
        <p:spPr>
          <a:xfrm>
            <a:off x="221362" y="5961157"/>
            <a:ext cx="3256020" cy="246221"/>
          </a:xfrm>
          <a:prstGeom prst="rect">
            <a:avLst/>
          </a:prstGeom>
        </p:spPr>
        <p:txBody>
          <a:bodyPr wrap="none">
            <a:spAutoFit/>
          </a:bodyPr>
          <a:lstStyle/>
          <a:p>
            <a:r>
              <a:rPr lang="en-US" sz="1000" dirty="0"/>
              <a:t>P = Protestant, RC =Roman Catholic, ND = Non-Determined</a:t>
            </a:r>
          </a:p>
        </p:txBody>
      </p:sp>
      <p:sp>
        <p:nvSpPr>
          <p:cNvPr id="7" name="Slide Number Placeholder 6"/>
          <p:cNvSpPr>
            <a:spLocks noGrp="1"/>
          </p:cNvSpPr>
          <p:nvPr>
            <p:ph type="sldNum" sz="quarter" idx="12"/>
          </p:nvPr>
        </p:nvSpPr>
        <p:spPr/>
        <p:txBody>
          <a:bodyPr/>
          <a:lstStyle/>
          <a:p>
            <a:fld id="{9DAEB418-C126-404C-A832-46C3209D1622}" type="slidenum">
              <a:rPr lang="en-GB" smtClean="0"/>
              <a:t>3</a:t>
            </a:fld>
            <a:endParaRPr lang="en-GB"/>
          </a:p>
        </p:txBody>
      </p:sp>
    </p:spTree>
    <p:extLst>
      <p:ext uri="{BB962C8B-B14F-4D97-AF65-F5344CB8AC3E}">
        <p14:creationId xmlns:p14="http://schemas.microsoft.com/office/powerpoint/2010/main" val="424249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60475"/>
          </a:xfrm>
        </p:spPr>
        <p:txBody>
          <a:bodyPr/>
          <a:lstStyle/>
          <a:p>
            <a:r>
              <a:rPr lang="en-GB" sz="4400" b="1">
                <a:latin typeface="+mj-lt"/>
              </a:rPr>
              <a:t>Article 55 Review 2019-2022</a:t>
            </a:r>
            <a:endParaRPr lang="en-GB"/>
          </a:p>
        </p:txBody>
      </p:sp>
      <p:sp>
        <p:nvSpPr>
          <p:cNvPr id="3" name="Content Placeholder 2"/>
          <p:cNvSpPr>
            <a:spLocks noGrp="1"/>
          </p:cNvSpPr>
          <p:nvPr>
            <p:ph idx="1"/>
          </p:nvPr>
        </p:nvSpPr>
        <p:spPr/>
        <p:txBody>
          <a:bodyPr>
            <a:normAutofit fontScale="85000" lnSpcReduction="20000"/>
          </a:bodyPr>
          <a:lstStyle/>
          <a:p>
            <a:r>
              <a:rPr lang="en-GB"/>
              <a:t>Workforce Composition</a:t>
            </a:r>
          </a:p>
          <a:p>
            <a:r>
              <a:rPr lang="en-GB"/>
              <a:t>Recruitment – Applicants and Appointees </a:t>
            </a:r>
          </a:p>
          <a:p>
            <a:r>
              <a:rPr lang="en-GB"/>
              <a:t>Promotions</a:t>
            </a:r>
          </a:p>
          <a:p>
            <a:r>
              <a:rPr lang="en-GB"/>
              <a:t>Leavers</a:t>
            </a:r>
          </a:p>
          <a:p>
            <a:r>
              <a:rPr lang="en-GB"/>
              <a:t>Complaints</a:t>
            </a:r>
          </a:p>
          <a:p>
            <a:endParaRPr lang="en-GB"/>
          </a:p>
          <a:p>
            <a:pPr marL="0" indent="0">
              <a:buNone/>
            </a:pPr>
            <a:r>
              <a:rPr lang="en-GB"/>
              <a:t>Including Non-Determined:</a:t>
            </a:r>
          </a:p>
          <a:p>
            <a:r>
              <a:rPr lang="en-GB"/>
              <a:t>Workforce Composition</a:t>
            </a:r>
          </a:p>
          <a:p>
            <a:r>
              <a:rPr lang="en-GB"/>
              <a:t>Recruitment – Applicants and Appointees </a:t>
            </a:r>
          </a:p>
          <a:p>
            <a:r>
              <a:rPr lang="en-GB"/>
              <a:t>Promotions</a:t>
            </a:r>
          </a:p>
          <a:p>
            <a:r>
              <a:rPr lang="en-GB"/>
              <a:t>Leavers</a:t>
            </a:r>
          </a:p>
          <a:p>
            <a:endParaRPr lang="en-GB"/>
          </a:p>
          <a:p>
            <a:endParaRPr lang="en-GB"/>
          </a:p>
        </p:txBody>
      </p:sp>
      <p:sp>
        <p:nvSpPr>
          <p:cNvPr id="5" name="Slide Number Placeholder 4">
            <a:extLst>
              <a:ext uri="{FF2B5EF4-FFF2-40B4-BE49-F238E27FC236}">
                <a16:creationId xmlns:a16="http://schemas.microsoft.com/office/drawing/2014/main" id="{35B750F1-7ED1-ABD7-B085-B259A55886FE}"/>
              </a:ext>
            </a:extLst>
          </p:cNvPr>
          <p:cNvSpPr>
            <a:spLocks noGrp="1"/>
          </p:cNvSpPr>
          <p:nvPr>
            <p:ph type="sldNum" sz="quarter" idx="12"/>
          </p:nvPr>
        </p:nvSpPr>
        <p:spPr/>
        <p:txBody>
          <a:bodyPr/>
          <a:lstStyle/>
          <a:p>
            <a:fld id="{9DAEB418-C126-404C-A832-46C3209D1622}" type="slidenum">
              <a:rPr lang="en-GB" smtClean="0"/>
              <a:t>4</a:t>
            </a:fld>
            <a:endParaRPr lang="en-US"/>
          </a:p>
        </p:txBody>
      </p:sp>
      <p:pic>
        <p:nvPicPr>
          <p:cNvPr id="6" name="Picture 9"/>
          <p:cNvPicPr>
            <a:picLocks noChangeAspect="1"/>
          </p:cNvPicPr>
          <p:nvPr/>
        </p:nvPicPr>
        <p:blipFill>
          <a:blip r:embed="rId2"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3968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9"/>
          <p:cNvPicPr>
            <a:picLocks noChangeAspect="1"/>
          </p:cNvPicPr>
          <p:nvPr/>
        </p:nvPicPr>
        <p:blipFill>
          <a:blip r:embed="rId3"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909074" y="388523"/>
            <a:ext cx="9013009" cy="769441"/>
          </a:xfrm>
          <a:prstGeom prst="rect">
            <a:avLst/>
          </a:prstGeom>
          <a:noFill/>
        </p:spPr>
        <p:txBody>
          <a:bodyPr wrap="square" rtlCol="0">
            <a:spAutoFit/>
          </a:bodyPr>
          <a:lstStyle/>
          <a:p>
            <a:pPr algn="ctr"/>
            <a:r>
              <a:rPr lang="en-GB" sz="4400" b="1">
                <a:latin typeface="+mj-lt"/>
              </a:rPr>
              <a:t>Workforce Composition (2019-2022)</a:t>
            </a:r>
            <a:endParaRPr lang="en-GB" sz="4400" b="1" i="1">
              <a:latin typeface="+mj-lt"/>
            </a:endParaRPr>
          </a:p>
        </p:txBody>
      </p:sp>
      <p:grpSp>
        <p:nvGrpSpPr>
          <p:cNvPr id="15" name="Group 14"/>
          <p:cNvGrpSpPr/>
          <p:nvPr/>
        </p:nvGrpSpPr>
        <p:grpSpPr>
          <a:xfrm>
            <a:off x="797021" y="4266916"/>
            <a:ext cx="1688124" cy="1569660"/>
            <a:chOff x="1453661" y="4387515"/>
            <a:chExt cx="1688124" cy="1569660"/>
          </a:xfrm>
        </p:grpSpPr>
        <p:sp>
          <p:nvSpPr>
            <p:cNvPr id="9" name="Oval 8"/>
            <p:cNvSpPr/>
            <p:nvPr/>
          </p:nvSpPr>
          <p:spPr>
            <a:xfrm>
              <a:off x="1453661" y="4419599"/>
              <a:ext cx="1688124" cy="1230924"/>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1590374" y="4387515"/>
              <a:ext cx="1414697" cy="1569660"/>
            </a:xfrm>
            <a:prstGeom prst="rect">
              <a:avLst/>
            </a:prstGeom>
            <a:noFill/>
          </p:spPr>
          <p:txBody>
            <a:bodyPr wrap="square" rtlCol="0">
              <a:spAutoFit/>
            </a:bodyPr>
            <a:lstStyle/>
            <a:p>
              <a:pPr algn="ctr"/>
              <a:r>
                <a:rPr lang="en-GB" sz="2400" b="1">
                  <a:solidFill>
                    <a:schemeClr val="bg1"/>
                  </a:solidFill>
                </a:rPr>
                <a:t>P</a:t>
              </a:r>
            </a:p>
            <a:p>
              <a:pPr algn="ctr"/>
              <a:r>
                <a:rPr lang="en-GB" sz="2400" b="1">
                  <a:solidFill>
                    <a:schemeClr val="bg1"/>
                  </a:solidFill>
                </a:rPr>
                <a:t>46.2%</a:t>
              </a:r>
              <a:br>
                <a:rPr lang="en-GB" sz="2400" b="1">
                  <a:solidFill>
                    <a:schemeClr val="bg1"/>
                  </a:solidFill>
                </a:rPr>
              </a:br>
              <a:r>
                <a:rPr lang="en-GB" sz="2400" b="1">
                  <a:solidFill>
                    <a:schemeClr val="bg1"/>
                  </a:solidFill>
                </a:rPr>
                <a:t>(1433)</a:t>
              </a:r>
            </a:p>
            <a:p>
              <a:pPr algn="ctr"/>
              <a:endParaRPr lang="en-GB" sz="2400" b="1">
                <a:solidFill>
                  <a:schemeClr val="bg1"/>
                </a:solidFill>
              </a:endParaRPr>
            </a:p>
          </p:txBody>
        </p:sp>
      </p:grpSp>
      <p:grpSp>
        <p:nvGrpSpPr>
          <p:cNvPr id="17" name="Group 16"/>
          <p:cNvGrpSpPr/>
          <p:nvPr/>
        </p:nvGrpSpPr>
        <p:grpSpPr>
          <a:xfrm>
            <a:off x="2621858" y="4299000"/>
            <a:ext cx="1688124" cy="1569660"/>
            <a:chOff x="1453661" y="4419599"/>
            <a:chExt cx="1688124" cy="1569660"/>
          </a:xfrm>
        </p:grpSpPr>
        <p:sp>
          <p:nvSpPr>
            <p:cNvPr id="18" name="Oval 17"/>
            <p:cNvSpPr/>
            <p:nvPr/>
          </p:nvSpPr>
          <p:spPr>
            <a:xfrm>
              <a:off x="1453661" y="4419599"/>
              <a:ext cx="1688124" cy="1230924"/>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p:cNvSpPr txBox="1"/>
            <p:nvPr/>
          </p:nvSpPr>
          <p:spPr>
            <a:xfrm>
              <a:off x="1590374" y="4419599"/>
              <a:ext cx="1414697" cy="1569660"/>
            </a:xfrm>
            <a:prstGeom prst="rect">
              <a:avLst/>
            </a:prstGeom>
            <a:noFill/>
          </p:spPr>
          <p:txBody>
            <a:bodyPr wrap="square" rtlCol="0">
              <a:spAutoFit/>
            </a:bodyPr>
            <a:lstStyle/>
            <a:p>
              <a:pPr algn="ctr"/>
              <a:r>
                <a:rPr lang="en-GB" sz="2400" b="1">
                  <a:solidFill>
                    <a:schemeClr val="bg1"/>
                  </a:solidFill>
                </a:rPr>
                <a:t>RC</a:t>
              </a:r>
            </a:p>
            <a:p>
              <a:pPr algn="ctr"/>
              <a:r>
                <a:rPr lang="en-GB" sz="2400" b="1">
                  <a:solidFill>
                    <a:schemeClr val="bg1"/>
                  </a:solidFill>
                </a:rPr>
                <a:t>53.8% (1668)</a:t>
              </a:r>
            </a:p>
            <a:p>
              <a:pPr algn="ctr"/>
              <a:endParaRPr lang="en-GB" sz="2400" b="1">
                <a:solidFill>
                  <a:schemeClr val="bg1"/>
                </a:solidFill>
              </a:endParaRPr>
            </a:p>
          </p:txBody>
        </p:sp>
      </p:grpSp>
      <p:sp>
        <p:nvSpPr>
          <p:cNvPr id="2" name="TextBox 1"/>
          <p:cNvSpPr txBox="1"/>
          <p:nvPr/>
        </p:nvSpPr>
        <p:spPr>
          <a:xfrm>
            <a:off x="1570008" y="1157964"/>
            <a:ext cx="7936301" cy="307777"/>
          </a:xfrm>
          <a:prstGeom prst="rect">
            <a:avLst/>
          </a:prstGeom>
          <a:noFill/>
        </p:spPr>
        <p:txBody>
          <a:bodyPr wrap="square" rtlCol="0">
            <a:spAutoFit/>
          </a:bodyPr>
          <a:lstStyle/>
          <a:p>
            <a:r>
              <a:rPr lang="en-GB" sz="1400">
                <a:solidFill>
                  <a:srgbClr val="FF0000"/>
                </a:solidFill>
              </a:rPr>
              <a:t>*</a:t>
            </a:r>
            <a:r>
              <a:rPr lang="en-GB" sz="1400" i="1">
                <a:solidFill>
                  <a:srgbClr val="FF0000"/>
                </a:solidFill>
              </a:rPr>
              <a:t>excluding Non-Determined</a:t>
            </a:r>
            <a:endParaRPr lang="en-GB" sz="1400">
              <a:solidFill>
                <a:srgbClr val="FF0000"/>
              </a:solidFill>
            </a:endParaRPr>
          </a:p>
        </p:txBody>
      </p:sp>
      <p:sp>
        <p:nvSpPr>
          <p:cNvPr id="11" name="Freeform: Shape 10">
            <a:extLst>
              <a:ext uri="{FF2B5EF4-FFF2-40B4-BE49-F238E27FC236}">
                <a16:creationId xmlns:a16="http://schemas.microsoft.com/office/drawing/2014/main" id="{991A8F05-8BCB-3A7E-DCD3-CEF1B31FE472}"/>
              </a:ext>
            </a:extLst>
          </p:cNvPr>
          <p:cNvSpPr>
            <a:spLocks/>
          </p:cNvSpPr>
          <p:nvPr/>
        </p:nvSpPr>
        <p:spPr bwMode="auto">
          <a:xfrm>
            <a:off x="1105469" y="1927405"/>
            <a:ext cx="2797791" cy="2160000"/>
          </a:xfrm>
          <a:custGeom>
            <a:avLst/>
            <a:gdLst>
              <a:gd name="T0" fmla="+- 0 2850 1082"/>
              <a:gd name="T1" fmla="*/ T0 w 3627"/>
              <a:gd name="T2" fmla="+- 0 1640 200"/>
              <a:gd name="T3" fmla="*/ 1640 h 2740"/>
              <a:gd name="T4" fmla="+- 0 3282 1082"/>
              <a:gd name="T5" fmla="*/ T4 w 3627"/>
              <a:gd name="T6" fmla="+- 0 1420 200"/>
              <a:gd name="T7" fmla="*/ 1420 h 2740"/>
              <a:gd name="T8" fmla="+- 0 2968 1082"/>
              <a:gd name="T9" fmla="*/ T8 w 3627"/>
              <a:gd name="T10" fmla="+- 0 1120 200"/>
              <a:gd name="T11" fmla="*/ 1120 h 2740"/>
              <a:gd name="T12" fmla="+- 0 2916 1082"/>
              <a:gd name="T13" fmla="*/ T12 w 3627"/>
              <a:gd name="T14" fmla="+- 0 700 200"/>
              <a:gd name="T15" fmla="*/ 700 h 2740"/>
              <a:gd name="T16" fmla="+- 0 3149 1082"/>
              <a:gd name="T17" fmla="*/ T16 w 3627"/>
              <a:gd name="T18" fmla="+- 0 340 200"/>
              <a:gd name="T19" fmla="*/ 340 h 2740"/>
              <a:gd name="T20" fmla="+- 0 3794 1082"/>
              <a:gd name="T21" fmla="*/ T20 w 3627"/>
              <a:gd name="T22" fmla="+- 0 220 200"/>
              <a:gd name="T23" fmla="*/ 220 h 2740"/>
              <a:gd name="T24" fmla="+- 0 3490 1082"/>
              <a:gd name="T25" fmla="*/ T24 w 3627"/>
              <a:gd name="T26" fmla="+- 0 420 200"/>
              <a:gd name="T27" fmla="*/ 420 h 2740"/>
              <a:gd name="T28" fmla="+- 0 3158 1082"/>
              <a:gd name="T29" fmla="*/ T28 w 3627"/>
              <a:gd name="T30" fmla="+- 0 700 200"/>
              <a:gd name="T31" fmla="*/ 700 h 2740"/>
              <a:gd name="T32" fmla="+- 0 3190 1082"/>
              <a:gd name="T33" fmla="*/ T32 w 3627"/>
              <a:gd name="T34" fmla="+- 0 1060 200"/>
              <a:gd name="T35" fmla="*/ 1060 h 2740"/>
              <a:gd name="T36" fmla="+- 0 4080 1082"/>
              <a:gd name="T37" fmla="*/ T36 w 3627"/>
              <a:gd name="T38" fmla="+- 0 1260 200"/>
              <a:gd name="T39" fmla="*/ 1260 h 2740"/>
              <a:gd name="T40" fmla="+- 0 3978 1082"/>
              <a:gd name="T41" fmla="*/ T40 w 3627"/>
              <a:gd name="T42" fmla="+- 0 1360 200"/>
              <a:gd name="T43" fmla="*/ 1360 h 2740"/>
              <a:gd name="T44" fmla="+- 0 3858 1082"/>
              <a:gd name="T45" fmla="*/ T44 w 3627"/>
              <a:gd name="T46" fmla="+- 0 1420 200"/>
              <a:gd name="T47" fmla="*/ 1420 h 2740"/>
              <a:gd name="T48" fmla="+- 0 4273 1082"/>
              <a:gd name="T49" fmla="*/ T48 w 3627"/>
              <a:gd name="T50" fmla="+- 0 1620 200"/>
              <a:gd name="T51" fmla="*/ 1620 h 2740"/>
              <a:gd name="T52" fmla="+- 0 2997 1082"/>
              <a:gd name="T53" fmla="*/ T52 w 3627"/>
              <a:gd name="T54" fmla="+- 0 1820 200"/>
              <a:gd name="T55" fmla="*/ 1820 h 2740"/>
              <a:gd name="T56" fmla="+- 0 3851 1082"/>
              <a:gd name="T57" fmla="*/ T56 w 3627"/>
              <a:gd name="T58" fmla="+- 0 1160 200"/>
              <a:gd name="T59" fmla="*/ 1160 h 2740"/>
              <a:gd name="T60" fmla="+- 0 4000 1082"/>
              <a:gd name="T61" fmla="*/ T60 w 3627"/>
              <a:gd name="T62" fmla="+- 0 760 200"/>
              <a:gd name="T63" fmla="*/ 760 h 2740"/>
              <a:gd name="T64" fmla="+- 0 3722 1082"/>
              <a:gd name="T65" fmla="*/ T64 w 3627"/>
              <a:gd name="T66" fmla="+- 0 440 200"/>
              <a:gd name="T67" fmla="*/ 440 h 2740"/>
              <a:gd name="T68" fmla="+- 0 4199 1082"/>
              <a:gd name="T69" fmla="*/ T68 w 3627"/>
              <a:gd name="T70" fmla="+- 0 620 200"/>
              <a:gd name="T71" fmla="*/ 620 h 2740"/>
              <a:gd name="T72" fmla="+- 0 4234 1082"/>
              <a:gd name="T73" fmla="*/ T72 w 3627"/>
              <a:gd name="T74" fmla="+- 0 900 200"/>
              <a:gd name="T75" fmla="*/ 900 h 2740"/>
              <a:gd name="T76" fmla="+- 0 4205 1082"/>
              <a:gd name="T77" fmla="*/ T76 w 3627"/>
              <a:gd name="T78" fmla="+- 0 1040 200"/>
              <a:gd name="T79" fmla="*/ 1040 h 2740"/>
              <a:gd name="T80" fmla="+- 0 4147 1082"/>
              <a:gd name="T81" fmla="*/ T80 w 3627"/>
              <a:gd name="T82" fmla="+- 0 1160 200"/>
              <a:gd name="T83" fmla="*/ 1160 h 2740"/>
              <a:gd name="T84" fmla="+- 0 2283 1082"/>
              <a:gd name="T85" fmla="*/ T84 w 3627"/>
              <a:gd name="T86" fmla="+- 0 620 200"/>
              <a:gd name="T87" fmla="*/ 620 h 2740"/>
              <a:gd name="T88" fmla="+- 0 1088 1082"/>
              <a:gd name="T89" fmla="*/ T88 w 3627"/>
              <a:gd name="T90" fmla="+- 0 2860 200"/>
              <a:gd name="T91" fmla="*/ 2860 h 2740"/>
              <a:gd name="T92" fmla="+- 0 1152 1082"/>
              <a:gd name="T93" fmla="*/ T92 w 3627"/>
              <a:gd name="T94" fmla="+- 0 2520 200"/>
              <a:gd name="T95" fmla="*/ 2520 h 2740"/>
              <a:gd name="T96" fmla="+- 0 1398 1082"/>
              <a:gd name="T97" fmla="*/ T96 w 3627"/>
              <a:gd name="T98" fmla="+- 0 2140 200"/>
              <a:gd name="T99" fmla="*/ 2140 h 2740"/>
              <a:gd name="T100" fmla="+- 0 1847 1082"/>
              <a:gd name="T101" fmla="*/ T100 w 3627"/>
              <a:gd name="T102" fmla="+- 0 1880 200"/>
              <a:gd name="T103" fmla="*/ 1880 h 2740"/>
              <a:gd name="T104" fmla="+- 0 1643 1082"/>
              <a:gd name="T105" fmla="*/ T104 w 3627"/>
              <a:gd name="T106" fmla="+- 0 1620 200"/>
              <a:gd name="T107" fmla="*/ 1620 h 2740"/>
              <a:gd name="T108" fmla="+- 0 1539 1082"/>
              <a:gd name="T109" fmla="*/ T108 w 3627"/>
              <a:gd name="T110" fmla="+- 0 1180 200"/>
              <a:gd name="T111" fmla="*/ 1180 h 2740"/>
              <a:gd name="T112" fmla="+- 0 1731 1082"/>
              <a:gd name="T113" fmla="*/ T112 w 3627"/>
              <a:gd name="T114" fmla="+- 0 800 200"/>
              <a:gd name="T115" fmla="*/ 800 h 2740"/>
              <a:gd name="T116" fmla="+- 0 2358 1082"/>
              <a:gd name="T117" fmla="*/ T116 w 3627"/>
              <a:gd name="T118" fmla="+- 0 620 200"/>
              <a:gd name="T119" fmla="*/ 620 h 2740"/>
              <a:gd name="T120" fmla="+- 0 2711 1082"/>
              <a:gd name="T121" fmla="*/ T120 w 3627"/>
              <a:gd name="T122" fmla="+- 0 840 200"/>
              <a:gd name="T123" fmla="*/ 840 h 2740"/>
              <a:gd name="T124" fmla="+- 0 1826 1082"/>
              <a:gd name="T125" fmla="*/ T124 w 3627"/>
              <a:gd name="T126" fmla="+- 0 1040 200"/>
              <a:gd name="T127" fmla="*/ 1040 h 2740"/>
              <a:gd name="T128" fmla="+- 0 1794 1082"/>
              <a:gd name="T129" fmla="*/ T128 w 3627"/>
              <a:gd name="T130" fmla="+- 0 1400 200"/>
              <a:gd name="T131" fmla="*/ 1400 h 2740"/>
              <a:gd name="T132" fmla="+- 0 2126 1082"/>
              <a:gd name="T133" fmla="*/ T132 w 3627"/>
              <a:gd name="T134" fmla="+- 0 1680 200"/>
              <a:gd name="T135" fmla="*/ 1680 h 2740"/>
              <a:gd name="T136" fmla="+- 0 2530 1082"/>
              <a:gd name="T137" fmla="*/ T136 w 3627"/>
              <a:gd name="T138" fmla="+- 0 1860 200"/>
              <a:gd name="T139" fmla="*/ 1860 h 2740"/>
              <a:gd name="T140" fmla="+- 0 2841 1082"/>
              <a:gd name="T141" fmla="*/ T140 w 3627"/>
              <a:gd name="T142" fmla="+- 0 2000 200"/>
              <a:gd name="T143" fmla="*/ 2000 h 2740"/>
              <a:gd name="T144" fmla="+- 0 1839 1082"/>
              <a:gd name="T145" fmla="*/ T144 w 3627"/>
              <a:gd name="T146" fmla="+- 0 2120 200"/>
              <a:gd name="T147" fmla="*/ 2120 h 2740"/>
              <a:gd name="T148" fmla="+- 0 1491 1082"/>
              <a:gd name="T149" fmla="*/ T148 w 3627"/>
              <a:gd name="T150" fmla="+- 0 2380 200"/>
              <a:gd name="T151" fmla="*/ 2380 h 2740"/>
              <a:gd name="T152" fmla="+- 0 3332 1082"/>
              <a:gd name="T153" fmla="*/ T152 w 3627"/>
              <a:gd name="T154" fmla="+- 0 2720 200"/>
              <a:gd name="T155" fmla="*/ 2720 h 2740"/>
              <a:gd name="T156" fmla="+- 0 2710 1082"/>
              <a:gd name="T157" fmla="*/ T156 w 3627"/>
              <a:gd name="T158" fmla="+- 0 1680 200"/>
              <a:gd name="T159" fmla="*/ 1680 h 2740"/>
              <a:gd name="T160" fmla="+- 0 2583 1082"/>
              <a:gd name="T161" fmla="*/ T160 w 3627"/>
              <a:gd name="T162" fmla="+- 0 1480 200"/>
              <a:gd name="T163" fmla="*/ 1480 h 2740"/>
              <a:gd name="T164" fmla="+- 0 2583 1082"/>
              <a:gd name="T165" fmla="*/ T164 w 3627"/>
              <a:gd name="T166" fmla="+- 0 1040 200"/>
              <a:gd name="T167" fmla="*/ 1040 h 2740"/>
              <a:gd name="T168" fmla="+- 0 2711 1082"/>
              <a:gd name="T169" fmla="*/ T168 w 3627"/>
              <a:gd name="T170" fmla="+- 0 840 200"/>
              <a:gd name="T171" fmla="*/ 840 h 2740"/>
              <a:gd name="T172" fmla="+- 0 2870 1082"/>
              <a:gd name="T173" fmla="*/ T172 w 3627"/>
              <a:gd name="T174" fmla="+- 0 1180 200"/>
              <a:gd name="T175" fmla="*/ 1180 h 2740"/>
              <a:gd name="T176" fmla="+- 0 2769 1082"/>
              <a:gd name="T177" fmla="*/ T176 w 3627"/>
              <a:gd name="T178" fmla="+- 0 1600 200"/>
              <a:gd name="T179" fmla="*/ 1600 h 2740"/>
              <a:gd name="T180" fmla="+- 0 4412 1082"/>
              <a:gd name="T181" fmla="*/ T180 w 3627"/>
              <a:gd name="T182" fmla="+- 0 2160 200"/>
              <a:gd name="T183" fmla="*/ 2160 h 2740"/>
              <a:gd name="T184" fmla="+- 0 4143 1082"/>
              <a:gd name="T185" fmla="*/ T184 w 3627"/>
              <a:gd name="T186" fmla="+- 0 1820 200"/>
              <a:gd name="T187" fmla="*/ 1820 h 2740"/>
              <a:gd name="T188" fmla="+- 0 4273 1082"/>
              <a:gd name="T189" fmla="*/ T188 w 3627"/>
              <a:gd name="T190" fmla="+- 0 1620 200"/>
              <a:gd name="T191" fmla="*/ 1620 h 2740"/>
              <a:gd name="T192" fmla="+- 0 4572 1082"/>
              <a:gd name="T193" fmla="*/ T192 w 3627"/>
              <a:gd name="T194" fmla="+- 0 1960 200"/>
              <a:gd name="T195" fmla="*/ 1960 h 2740"/>
              <a:gd name="T196" fmla="+- 0 3332 1082"/>
              <a:gd name="T197" fmla="*/ T196 w 3627"/>
              <a:gd name="T198" fmla="+- 0 2720 200"/>
              <a:gd name="T199" fmla="*/ 2720 h 2740"/>
              <a:gd name="T200" fmla="+- 0 2947 1082"/>
              <a:gd name="T201" fmla="*/ T200 w 3627"/>
              <a:gd name="T202" fmla="+- 0 2400 200"/>
              <a:gd name="T203" fmla="*/ 2400 h 2740"/>
              <a:gd name="T204" fmla="+- 0 2546 1082"/>
              <a:gd name="T205" fmla="*/ T204 w 3627"/>
              <a:gd name="T206" fmla="+- 0 2100 200"/>
              <a:gd name="T207" fmla="*/ 2100 h 2740"/>
              <a:gd name="T208" fmla="+- 0 2950 1082"/>
              <a:gd name="T209" fmla="*/ T208 w 3627"/>
              <a:gd name="T210" fmla="+- 0 2080 200"/>
              <a:gd name="T211" fmla="*/ 2080 h 2740"/>
              <a:gd name="T212" fmla="+- 0 3025 1082"/>
              <a:gd name="T213" fmla="*/ T212 w 3627"/>
              <a:gd name="T214" fmla="+- 0 2140 200"/>
              <a:gd name="T215" fmla="*/ 2140 h 2740"/>
              <a:gd name="T216" fmla="+- 0 3096 1082"/>
              <a:gd name="T217" fmla="*/ T216 w 3627"/>
              <a:gd name="T218" fmla="+- 0 2220 200"/>
              <a:gd name="T219" fmla="*/ 2220 h 2740"/>
              <a:gd name="T220" fmla="+- 0 4699 1082"/>
              <a:gd name="T221" fmla="*/ T220 w 3627"/>
              <a:gd name="T222" fmla="+- 0 2320 200"/>
              <a:gd name="T223" fmla="*/ 2320 h 2740"/>
              <a:gd name="T224" fmla="+- 0 4700 1082"/>
              <a:gd name="T225" fmla="*/ T224 w 3627"/>
              <a:gd name="T226" fmla="+- 0 2460 200"/>
              <a:gd name="T227" fmla="*/ 2460 h 2740"/>
              <a:gd name="T228" fmla="+- 0 4654 1082"/>
              <a:gd name="T229" fmla="*/ T228 w 3627"/>
              <a:gd name="T230" fmla="+- 0 2520 200"/>
              <a:gd name="T231" fmla="*/ 2520 h 2740"/>
              <a:gd name="T232" fmla="+- 0 1150 1082"/>
              <a:gd name="T233" fmla="*/ T232 w 3627"/>
              <a:gd name="T234" fmla="+- 0 2940 200"/>
              <a:gd name="T235" fmla="*/ 2940 h 274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Lst>
            <a:rect l="0" t="0" r="r" b="b"/>
            <a:pathLst>
              <a:path w="3627" h="2740">
                <a:moveTo>
                  <a:pt x="1857" y="1680"/>
                </a:moveTo>
                <a:lnTo>
                  <a:pt x="1547" y="1680"/>
                </a:lnTo>
                <a:lnTo>
                  <a:pt x="1596" y="1620"/>
                </a:lnTo>
                <a:lnTo>
                  <a:pt x="1649" y="1560"/>
                </a:lnTo>
                <a:lnTo>
                  <a:pt x="1706" y="1500"/>
                </a:lnTo>
                <a:lnTo>
                  <a:pt x="1768" y="1440"/>
                </a:lnTo>
                <a:lnTo>
                  <a:pt x="1832" y="1400"/>
                </a:lnTo>
                <a:lnTo>
                  <a:pt x="1900" y="1360"/>
                </a:lnTo>
                <a:lnTo>
                  <a:pt x="1972" y="1320"/>
                </a:lnTo>
                <a:lnTo>
                  <a:pt x="2045" y="1280"/>
                </a:lnTo>
                <a:lnTo>
                  <a:pt x="2122" y="1260"/>
                </a:lnTo>
                <a:lnTo>
                  <a:pt x="2200" y="1220"/>
                </a:lnTo>
                <a:lnTo>
                  <a:pt x="2135" y="1200"/>
                </a:lnTo>
                <a:lnTo>
                  <a:pt x="2073" y="1160"/>
                </a:lnTo>
                <a:lnTo>
                  <a:pt x="2017" y="1100"/>
                </a:lnTo>
                <a:lnTo>
                  <a:pt x="1967" y="1060"/>
                </a:lnTo>
                <a:lnTo>
                  <a:pt x="1923" y="1000"/>
                </a:lnTo>
                <a:lnTo>
                  <a:pt x="1886" y="920"/>
                </a:lnTo>
                <a:lnTo>
                  <a:pt x="1856" y="860"/>
                </a:lnTo>
                <a:lnTo>
                  <a:pt x="1834" y="800"/>
                </a:lnTo>
                <a:lnTo>
                  <a:pt x="1821" y="720"/>
                </a:lnTo>
                <a:lnTo>
                  <a:pt x="1816" y="640"/>
                </a:lnTo>
                <a:lnTo>
                  <a:pt x="1821" y="560"/>
                </a:lnTo>
                <a:lnTo>
                  <a:pt x="1834" y="500"/>
                </a:lnTo>
                <a:lnTo>
                  <a:pt x="1855" y="420"/>
                </a:lnTo>
                <a:lnTo>
                  <a:pt x="1884" y="360"/>
                </a:lnTo>
                <a:lnTo>
                  <a:pt x="1920" y="300"/>
                </a:lnTo>
                <a:lnTo>
                  <a:pt x="1963" y="240"/>
                </a:lnTo>
                <a:lnTo>
                  <a:pt x="2012" y="180"/>
                </a:lnTo>
                <a:lnTo>
                  <a:pt x="2067" y="140"/>
                </a:lnTo>
                <a:lnTo>
                  <a:pt x="2127" y="100"/>
                </a:lnTo>
                <a:lnTo>
                  <a:pt x="2192" y="60"/>
                </a:lnTo>
                <a:lnTo>
                  <a:pt x="2260" y="20"/>
                </a:lnTo>
                <a:lnTo>
                  <a:pt x="2333" y="0"/>
                </a:lnTo>
                <a:lnTo>
                  <a:pt x="2640" y="0"/>
                </a:lnTo>
                <a:lnTo>
                  <a:pt x="2712" y="20"/>
                </a:lnTo>
                <a:lnTo>
                  <a:pt x="2781" y="60"/>
                </a:lnTo>
                <a:lnTo>
                  <a:pt x="2845" y="100"/>
                </a:lnTo>
                <a:lnTo>
                  <a:pt x="2905" y="140"/>
                </a:lnTo>
                <a:lnTo>
                  <a:pt x="2960" y="180"/>
                </a:lnTo>
                <a:lnTo>
                  <a:pt x="2992" y="220"/>
                </a:lnTo>
                <a:lnTo>
                  <a:pt x="2408" y="220"/>
                </a:lnTo>
                <a:lnTo>
                  <a:pt x="2334" y="240"/>
                </a:lnTo>
                <a:lnTo>
                  <a:pt x="2266" y="280"/>
                </a:lnTo>
                <a:lnTo>
                  <a:pt x="2205" y="320"/>
                </a:lnTo>
                <a:lnTo>
                  <a:pt x="2152" y="360"/>
                </a:lnTo>
                <a:lnTo>
                  <a:pt x="2108" y="420"/>
                </a:lnTo>
                <a:lnTo>
                  <a:pt x="2076" y="500"/>
                </a:lnTo>
                <a:lnTo>
                  <a:pt x="2056" y="560"/>
                </a:lnTo>
                <a:lnTo>
                  <a:pt x="2048" y="640"/>
                </a:lnTo>
                <a:lnTo>
                  <a:pt x="2056" y="720"/>
                </a:lnTo>
                <a:lnTo>
                  <a:pt x="2076" y="780"/>
                </a:lnTo>
                <a:lnTo>
                  <a:pt x="2108" y="860"/>
                </a:lnTo>
                <a:lnTo>
                  <a:pt x="2152" y="920"/>
                </a:lnTo>
                <a:lnTo>
                  <a:pt x="2205" y="960"/>
                </a:lnTo>
                <a:lnTo>
                  <a:pt x="2266" y="1000"/>
                </a:lnTo>
                <a:lnTo>
                  <a:pt x="2334" y="1040"/>
                </a:lnTo>
                <a:lnTo>
                  <a:pt x="2408" y="1060"/>
                </a:lnTo>
                <a:lnTo>
                  <a:pt x="2998" y="1060"/>
                </a:lnTo>
                <a:lnTo>
                  <a:pt x="2982" y="1080"/>
                </a:lnTo>
                <a:lnTo>
                  <a:pt x="2966" y="1100"/>
                </a:lnTo>
                <a:lnTo>
                  <a:pt x="2949" y="1120"/>
                </a:lnTo>
                <a:lnTo>
                  <a:pt x="2932" y="1120"/>
                </a:lnTo>
                <a:lnTo>
                  <a:pt x="2914" y="1140"/>
                </a:lnTo>
                <a:lnTo>
                  <a:pt x="2896" y="1160"/>
                </a:lnTo>
                <a:lnTo>
                  <a:pt x="2877" y="1160"/>
                </a:lnTo>
                <a:lnTo>
                  <a:pt x="2858" y="1180"/>
                </a:lnTo>
                <a:lnTo>
                  <a:pt x="2838" y="1200"/>
                </a:lnTo>
                <a:lnTo>
                  <a:pt x="2818" y="1200"/>
                </a:lnTo>
                <a:lnTo>
                  <a:pt x="2797" y="1220"/>
                </a:lnTo>
                <a:lnTo>
                  <a:pt x="2776" y="1220"/>
                </a:lnTo>
                <a:lnTo>
                  <a:pt x="2852" y="1240"/>
                </a:lnTo>
                <a:lnTo>
                  <a:pt x="2925" y="1280"/>
                </a:lnTo>
                <a:lnTo>
                  <a:pt x="2995" y="1300"/>
                </a:lnTo>
                <a:lnTo>
                  <a:pt x="3064" y="1340"/>
                </a:lnTo>
                <a:lnTo>
                  <a:pt x="3129" y="1380"/>
                </a:lnTo>
                <a:lnTo>
                  <a:pt x="3191" y="1420"/>
                </a:lnTo>
                <a:lnTo>
                  <a:pt x="2336" y="1420"/>
                </a:lnTo>
                <a:lnTo>
                  <a:pt x="2184" y="1460"/>
                </a:lnTo>
                <a:lnTo>
                  <a:pt x="2112" y="1500"/>
                </a:lnTo>
                <a:lnTo>
                  <a:pt x="2043" y="1540"/>
                </a:lnTo>
                <a:lnTo>
                  <a:pt x="1977" y="1580"/>
                </a:lnTo>
                <a:lnTo>
                  <a:pt x="1915" y="1620"/>
                </a:lnTo>
                <a:lnTo>
                  <a:pt x="1857" y="1680"/>
                </a:lnTo>
                <a:close/>
                <a:moveTo>
                  <a:pt x="2998" y="1060"/>
                </a:moveTo>
                <a:lnTo>
                  <a:pt x="2566" y="1060"/>
                </a:lnTo>
                <a:lnTo>
                  <a:pt x="2640" y="1040"/>
                </a:lnTo>
                <a:lnTo>
                  <a:pt x="2708" y="1000"/>
                </a:lnTo>
                <a:lnTo>
                  <a:pt x="2769" y="960"/>
                </a:lnTo>
                <a:lnTo>
                  <a:pt x="2822" y="920"/>
                </a:lnTo>
                <a:lnTo>
                  <a:pt x="2865" y="860"/>
                </a:lnTo>
                <a:lnTo>
                  <a:pt x="2898" y="780"/>
                </a:lnTo>
                <a:lnTo>
                  <a:pt x="2918" y="720"/>
                </a:lnTo>
                <a:lnTo>
                  <a:pt x="2925" y="640"/>
                </a:lnTo>
                <a:lnTo>
                  <a:pt x="2918" y="560"/>
                </a:lnTo>
                <a:lnTo>
                  <a:pt x="2898" y="500"/>
                </a:lnTo>
                <a:lnTo>
                  <a:pt x="2865" y="420"/>
                </a:lnTo>
                <a:lnTo>
                  <a:pt x="2822" y="360"/>
                </a:lnTo>
                <a:lnTo>
                  <a:pt x="2769" y="320"/>
                </a:lnTo>
                <a:lnTo>
                  <a:pt x="2708" y="280"/>
                </a:lnTo>
                <a:lnTo>
                  <a:pt x="2640" y="240"/>
                </a:lnTo>
                <a:lnTo>
                  <a:pt x="2566" y="220"/>
                </a:lnTo>
                <a:lnTo>
                  <a:pt x="2992" y="220"/>
                </a:lnTo>
                <a:lnTo>
                  <a:pt x="3009" y="240"/>
                </a:lnTo>
                <a:lnTo>
                  <a:pt x="3052" y="300"/>
                </a:lnTo>
                <a:lnTo>
                  <a:pt x="3088" y="360"/>
                </a:lnTo>
                <a:lnTo>
                  <a:pt x="3117" y="420"/>
                </a:lnTo>
                <a:lnTo>
                  <a:pt x="3138" y="500"/>
                </a:lnTo>
                <a:lnTo>
                  <a:pt x="3152" y="560"/>
                </a:lnTo>
                <a:lnTo>
                  <a:pt x="3156" y="640"/>
                </a:lnTo>
                <a:lnTo>
                  <a:pt x="3156" y="660"/>
                </a:lnTo>
                <a:lnTo>
                  <a:pt x="3154" y="680"/>
                </a:lnTo>
                <a:lnTo>
                  <a:pt x="3152" y="700"/>
                </a:lnTo>
                <a:lnTo>
                  <a:pt x="3149" y="740"/>
                </a:lnTo>
                <a:lnTo>
                  <a:pt x="3146" y="760"/>
                </a:lnTo>
                <a:lnTo>
                  <a:pt x="3141" y="780"/>
                </a:lnTo>
                <a:lnTo>
                  <a:pt x="3136" y="800"/>
                </a:lnTo>
                <a:lnTo>
                  <a:pt x="3130" y="820"/>
                </a:lnTo>
                <a:lnTo>
                  <a:pt x="3123" y="840"/>
                </a:lnTo>
                <a:lnTo>
                  <a:pt x="3115" y="860"/>
                </a:lnTo>
                <a:lnTo>
                  <a:pt x="3107" y="880"/>
                </a:lnTo>
                <a:lnTo>
                  <a:pt x="3097" y="900"/>
                </a:lnTo>
                <a:lnTo>
                  <a:pt x="3087" y="920"/>
                </a:lnTo>
                <a:lnTo>
                  <a:pt x="3077" y="940"/>
                </a:lnTo>
                <a:lnTo>
                  <a:pt x="3065" y="960"/>
                </a:lnTo>
                <a:lnTo>
                  <a:pt x="3053" y="980"/>
                </a:lnTo>
                <a:lnTo>
                  <a:pt x="3040" y="1000"/>
                </a:lnTo>
                <a:lnTo>
                  <a:pt x="3027" y="1020"/>
                </a:lnTo>
                <a:lnTo>
                  <a:pt x="3013" y="1040"/>
                </a:lnTo>
                <a:lnTo>
                  <a:pt x="2998" y="1060"/>
                </a:lnTo>
                <a:close/>
                <a:moveTo>
                  <a:pt x="1201" y="420"/>
                </a:moveTo>
                <a:lnTo>
                  <a:pt x="1045" y="420"/>
                </a:lnTo>
                <a:lnTo>
                  <a:pt x="1123" y="400"/>
                </a:lnTo>
                <a:lnTo>
                  <a:pt x="1201" y="420"/>
                </a:lnTo>
                <a:close/>
                <a:moveTo>
                  <a:pt x="2247" y="2700"/>
                </a:moveTo>
                <a:lnTo>
                  <a:pt x="16" y="2700"/>
                </a:lnTo>
                <a:lnTo>
                  <a:pt x="6" y="2660"/>
                </a:lnTo>
                <a:lnTo>
                  <a:pt x="1" y="2640"/>
                </a:lnTo>
                <a:lnTo>
                  <a:pt x="0" y="2620"/>
                </a:lnTo>
                <a:lnTo>
                  <a:pt x="9" y="2540"/>
                </a:lnTo>
                <a:lnTo>
                  <a:pt x="24" y="2460"/>
                </a:lnTo>
                <a:lnTo>
                  <a:pt x="44" y="2400"/>
                </a:lnTo>
                <a:lnTo>
                  <a:pt x="70" y="2320"/>
                </a:lnTo>
                <a:lnTo>
                  <a:pt x="100" y="2260"/>
                </a:lnTo>
                <a:lnTo>
                  <a:pt x="135" y="2180"/>
                </a:lnTo>
                <a:lnTo>
                  <a:pt x="174" y="2120"/>
                </a:lnTo>
                <a:lnTo>
                  <a:pt x="217" y="2060"/>
                </a:lnTo>
                <a:lnTo>
                  <a:pt x="265" y="2000"/>
                </a:lnTo>
                <a:lnTo>
                  <a:pt x="316" y="1940"/>
                </a:lnTo>
                <a:lnTo>
                  <a:pt x="371" y="1900"/>
                </a:lnTo>
                <a:lnTo>
                  <a:pt x="429" y="1840"/>
                </a:lnTo>
                <a:lnTo>
                  <a:pt x="491" y="1800"/>
                </a:lnTo>
                <a:lnTo>
                  <a:pt x="555" y="1760"/>
                </a:lnTo>
                <a:lnTo>
                  <a:pt x="623" y="1720"/>
                </a:lnTo>
                <a:lnTo>
                  <a:pt x="765" y="1680"/>
                </a:lnTo>
                <a:lnTo>
                  <a:pt x="839" y="1640"/>
                </a:lnTo>
                <a:lnTo>
                  <a:pt x="773" y="1620"/>
                </a:lnTo>
                <a:lnTo>
                  <a:pt x="711" y="1580"/>
                </a:lnTo>
                <a:lnTo>
                  <a:pt x="655" y="1520"/>
                </a:lnTo>
                <a:lnTo>
                  <a:pt x="605" y="1480"/>
                </a:lnTo>
                <a:lnTo>
                  <a:pt x="561" y="1420"/>
                </a:lnTo>
                <a:lnTo>
                  <a:pt x="523" y="1340"/>
                </a:lnTo>
                <a:lnTo>
                  <a:pt x="493" y="1280"/>
                </a:lnTo>
                <a:lnTo>
                  <a:pt x="471" y="1220"/>
                </a:lnTo>
                <a:lnTo>
                  <a:pt x="458" y="1140"/>
                </a:lnTo>
                <a:lnTo>
                  <a:pt x="453" y="1060"/>
                </a:lnTo>
                <a:lnTo>
                  <a:pt x="457" y="980"/>
                </a:lnTo>
                <a:lnTo>
                  <a:pt x="471" y="920"/>
                </a:lnTo>
                <a:lnTo>
                  <a:pt x="492" y="840"/>
                </a:lnTo>
                <a:lnTo>
                  <a:pt x="521" y="780"/>
                </a:lnTo>
                <a:lnTo>
                  <a:pt x="557" y="720"/>
                </a:lnTo>
                <a:lnTo>
                  <a:pt x="600" y="660"/>
                </a:lnTo>
                <a:lnTo>
                  <a:pt x="649" y="600"/>
                </a:lnTo>
                <a:lnTo>
                  <a:pt x="704" y="560"/>
                </a:lnTo>
                <a:lnTo>
                  <a:pt x="764" y="520"/>
                </a:lnTo>
                <a:lnTo>
                  <a:pt x="828" y="480"/>
                </a:lnTo>
                <a:lnTo>
                  <a:pt x="897" y="440"/>
                </a:lnTo>
                <a:lnTo>
                  <a:pt x="969" y="420"/>
                </a:lnTo>
                <a:lnTo>
                  <a:pt x="1276" y="420"/>
                </a:lnTo>
                <a:lnTo>
                  <a:pt x="1349" y="440"/>
                </a:lnTo>
                <a:lnTo>
                  <a:pt x="1417" y="480"/>
                </a:lnTo>
                <a:lnTo>
                  <a:pt x="1482" y="520"/>
                </a:lnTo>
                <a:lnTo>
                  <a:pt x="1542" y="560"/>
                </a:lnTo>
                <a:lnTo>
                  <a:pt x="1597" y="600"/>
                </a:lnTo>
                <a:lnTo>
                  <a:pt x="1629" y="640"/>
                </a:lnTo>
                <a:lnTo>
                  <a:pt x="1044" y="640"/>
                </a:lnTo>
                <a:lnTo>
                  <a:pt x="970" y="660"/>
                </a:lnTo>
                <a:lnTo>
                  <a:pt x="902" y="700"/>
                </a:lnTo>
                <a:lnTo>
                  <a:pt x="841" y="740"/>
                </a:lnTo>
                <a:lnTo>
                  <a:pt x="788" y="780"/>
                </a:lnTo>
                <a:lnTo>
                  <a:pt x="744" y="840"/>
                </a:lnTo>
                <a:lnTo>
                  <a:pt x="712" y="920"/>
                </a:lnTo>
                <a:lnTo>
                  <a:pt x="692" y="980"/>
                </a:lnTo>
                <a:lnTo>
                  <a:pt x="685" y="1060"/>
                </a:lnTo>
                <a:lnTo>
                  <a:pt x="692" y="1140"/>
                </a:lnTo>
                <a:lnTo>
                  <a:pt x="712" y="1200"/>
                </a:lnTo>
                <a:lnTo>
                  <a:pt x="744" y="1280"/>
                </a:lnTo>
                <a:lnTo>
                  <a:pt x="788" y="1340"/>
                </a:lnTo>
                <a:lnTo>
                  <a:pt x="841" y="1380"/>
                </a:lnTo>
                <a:lnTo>
                  <a:pt x="902" y="1420"/>
                </a:lnTo>
                <a:lnTo>
                  <a:pt x="970" y="1460"/>
                </a:lnTo>
                <a:lnTo>
                  <a:pt x="1044" y="1480"/>
                </a:lnTo>
                <a:lnTo>
                  <a:pt x="1628" y="1480"/>
                </a:lnTo>
                <a:lnTo>
                  <a:pt x="1595" y="1520"/>
                </a:lnTo>
                <a:lnTo>
                  <a:pt x="1539" y="1560"/>
                </a:lnTo>
                <a:lnTo>
                  <a:pt x="1479" y="1620"/>
                </a:lnTo>
                <a:lnTo>
                  <a:pt x="1414" y="1640"/>
                </a:lnTo>
                <a:lnTo>
                  <a:pt x="1448" y="1660"/>
                </a:lnTo>
                <a:lnTo>
                  <a:pt x="1481" y="1660"/>
                </a:lnTo>
                <a:lnTo>
                  <a:pt x="1514" y="1680"/>
                </a:lnTo>
                <a:lnTo>
                  <a:pt x="1857" y="1680"/>
                </a:lnTo>
                <a:lnTo>
                  <a:pt x="1804" y="1720"/>
                </a:lnTo>
                <a:lnTo>
                  <a:pt x="1755" y="1780"/>
                </a:lnTo>
                <a:lnTo>
                  <a:pt x="1759" y="1800"/>
                </a:lnTo>
                <a:lnTo>
                  <a:pt x="1785" y="1800"/>
                </a:lnTo>
                <a:lnTo>
                  <a:pt x="1804" y="1820"/>
                </a:lnTo>
                <a:lnTo>
                  <a:pt x="1823" y="1840"/>
                </a:lnTo>
                <a:lnTo>
                  <a:pt x="975" y="1840"/>
                </a:lnTo>
                <a:lnTo>
                  <a:pt x="827" y="1880"/>
                </a:lnTo>
                <a:lnTo>
                  <a:pt x="757" y="1920"/>
                </a:lnTo>
                <a:lnTo>
                  <a:pt x="690" y="1940"/>
                </a:lnTo>
                <a:lnTo>
                  <a:pt x="626" y="1980"/>
                </a:lnTo>
                <a:lnTo>
                  <a:pt x="566" y="2020"/>
                </a:lnTo>
                <a:lnTo>
                  <a:pt x="509" y="2080"/>
                </a:lnTo>
                <a:lnTo>
                  <a:pt x="457" y="2140"/>
                </a:lnTo>
                <a:lnTo>
                  <a:pt x="409" y="2180"/>
                </a:lnTo>
                <a:lnTo>
                  <a:pt x="366" y="2240"/>
                </a:lnTo>
                <a:lnTo>
                  <a:pt x="328" y="2320"/>
                </a:lnTo>
                <a:lnTo>
                  <a:pt x="296" y="2380"/>
                </a:lnTo>
                <a:lnTo>
                  <a:pt x="270" y="2440"/>
                </a:lnTo>
                <a:lnTo>
                  <a:pt x="249" y="2520"/>
                </a:lnTo>
                <a:lnTo>
                  <a:pt x="2250" y="2520"/>
                </a:lnTo>
                <a:lnTo>
                  <a:pt x="2255" y="2540"/>
                </a:lnTo>
                <a:lnTo>
                  <a:pt x="2264" y="2620"/>
                </a:lnTo>
                <a:lnTo>
                  <a:pt x="2263" y="2640"/>
                </a:lnTo>
                <a:lnTo>
                  <a:pt x="2257" y="2660"/>
                </a:lnTo>
                <a:lnTo>
                  <a:pt x="2247" y="2700"/>
                </a:lnTo>
                <a:close/>
                <a:moveTo>
                  <a:pt x="1628" y="1480"/>
                </a:moveTo>
                <a:lnTo>
                  <a:pt x="1202" y="1480"/>
                </a:lnTo>
                <a:lnTo>
                  <a:pt x="1276" y="1460"/>
                </a:lnTo>
                <a:lnTo>
                  <a:pt x="1344" y="1420"/>
                </a:lnTo>
                <a:lnTo>
                  <a:pt x="1405" y="1380"/>
                </a:lnTo>
                <a:lnTo>
                  <a:pt x="1458" y="1340"/>
                </a:lnTo>
                <a:lnTo>
                  <a:pt x="1501" y="1280"/>
                </a:lnTo>
                <a:lnTo>
                  <a:pt x="1534" y="1200"/>
                </a:lnTo>
                <a:lnTo>
                  <a:pt x="1554" y="1140"/>
                </a:lnTo>
                <a:lnTo>
                  <a:pt x="1561" y="1060"/>
                </a:lnTo>
                <a:lnTo>
                  <a:pt x="1554" y="980"/>
                </a:lnTo>
                <a:lnTo>
                  <a:pt x="1534" y="920"/>
                </a:lnTo>
                <a:lnTo>
                  <a:pt x="1501" y="840"/>
                </a:lnTo>
                <a:lnTo>
                  <a:pt x="1458" y="780"/>
                </a:lnTo>
                <a:lnTo>
                  <a:pt x="1405" y="740"/>
                </a:lnTo>
                <a:lnTo>
                  <a:pt x="1344" y="700"/>
                </a:lnTo>
                <a:lnTo>
                  <a:pt x="1276" y="660"/>
                </a:lnTo>
                <a:lnTo>
                  <a:pt x="1202" y="640"/>
                </a:lnTo>
                <a:lnTo>
                  <a:pt x="1629" y="640"/>
                </a:lnTo>
                <a:lnTo>
                  <a:pt x="1646" y="660"/>
                </a:lnTo>
                <a:lnTo>
                  <a:pt x="1689" y="720"/>
                </a:lnTo>
                <a:lnTo>
                  <a:pt x="1725" y="780"/>
                </a:lnTo>
                <a:lnTo>
                  <a:pt x="1754" y="840"/>
                </a:lnTo>
                <a:lnTo>
                  <a:pt x="1775" y="920"/>
                </a:lnTo>
                <a:lnTo>
                  <a:pt x="1788" y="980"/>
                </a:lnTo>
                <a:lnTo>
                  <a:pt x="1793" y="1060"/>
                </a:lnTo>
                <a:lnTo>
                  <a:pt x="1788" y="1140"/>
                </a:lnTo>
                <a:lnTo>
                  <a:pt x="1775" y="1200"/>
                </a:lnTo>
                <a:lnTo>
                  <a:pt x="1753" y="1280"/>
                </a:lnTo>
                <a:lnTo>
                  <a:pt x="1724" y="1340"/>
                </a:lnTo>
                <a:lnTo>
                  <a:pt x="1687" y="1400"/>
                </a:lnTo>
                <a:lnTo>
                  <a:pt x="1644" y="1460"/>
                </a:lnTo>
                <a:lnTo>
                  <a:pt x="1628" y="1480"/>
                </a:lnTo>
                <a:close/>
                <a:moveTo>
                  <a:pt x="3612" y="2100"/>
                </a:moveTo>
                <a:lnTo>
                  <a:pt x="3377" y="2100"/>
                </a:lnTo>
                <a:lnTo>
                  <a:pt x="3357" y="2020"/>
                </a:lnTo>
                <a:lnTo>
                  <a:pt x="3330" y="1960"/>
                </a:lnTo>
                <a:lnTo>
                  <a:pt x="3298" y="1900"/>
                </a:lnTo>
                <a:lnTo>
                  <a:pt x="3260" y="1820"/>
                </a:lnTo>
                <a:lnTo>
                  <a:pt x="3218" y="1760"/>
                </a:lnTo>
                <a:lnTo>
                  <a:pt x="3170" y="1720"/>
                </a:lnTo>
                <a:lnTo>
                  <a:pt x="3118" y="1660"/>
                </a:lnTo>
                <a:lnTo>
                  <a:pt x="3061" y="1620"/>
                </a:lnTo>
                <a:lnTo>
                  <a:pt x="3001" y="1560"/>
                </a:lnTo>
                <a:lnTo>
                  <a:pt x="2937" y="1520"/>
                </a:lnTo>
                <a:lnTo>
                  <a:pt x="2870" y="1500"/>
                </a:lnTo>
                <a:lnTo>
                  <a:pt x="2800" y="1460"/>
                </a:lnTo>
                <a:lnTo>
                  <a:pt x="2652" y="1420"/>
                </a:lnTo>
                <a:lnTo>
                  <a:pt x="3191" y="1420"/>
                </a:lnTo>
                <a:lnTo>
                  <a:pt x="3250" y="1480"/>
                </a:lnTo>
                <a:lnTo>
                  <a:pt x="3306" y="1520"/>
                </a:lnTo>
                <a:lnTo>
                  <a:pt x="3358" y="1580"/>
                </a:lnTo>
                <a:lnTo>
                  <a:pt x="3406" y="1640"/>
                </a:lnTo>
                <a:lnTo>
                  <a:pt x="3450" y="1700"/>
                </a:lnTo>
                <a:lnTo>
                  <a:pt x="3490" y="1760"/>
                </a:lnTo>
                <a:lnTo>
                  <a:pt x="3525" y="1840"/>
                </a:lnTo>
                <a:lnTo>
                  <a:pt x="3556" y="1900"/>
                </a:lnTo>
                <a:lnTo>
                  <a:pt x="3581" y="1980"/>
                </a:lnTo>
                <a:lnTo>
                  <a:pt x="3602" y="2060"/>
                </a:lnTo>
                <a:lnTo>
                  <a:pt x="3612" y="2100"/>
                </a:lnTo>
                <a:close/>
                <a:moveTo>
                  <a:pt x="2250" y="2520"/>
                </a:moveTo>
                <a:lnTo>
                  <a:pt x="2014" y="2520"/>
                </a:lnTo>
                <a:lnTo>
                  <a:pt x="1996" y="2460"/>
                </a:lnTo>
                <a:lnTo>
                  <a:pt x="1973" y="2400"/>
                </a:lnTo>
                <a:lnTo>
                  <a:pt x="1945" y="2340"/>
                </a:lnTo>
                <a:lnTo>
                  <a:pt x="1913" y="2280"/>
                </a:lnTo>
                <a:lnTo>
                  <a:pt x="1865" y="2200"/>
                </a:lnTo>
                <a:lnTo>
                  <a:pt x="1812" y="2140"/>
                </a:lnTo>
                <a:lnTo>
                  <a:pt x="1752" y="2080"/>
                </a:lnTo>
                <a:lnTo>
                  <a:pt x="1687" y="2020"/>
                </a:lnTo>
                <a:lnTo>
                  <a:pt x="1617" y="1980"/>
                </a:lnTo>
                <a:lnTo>
                  <a:pt x="1541" y="1920"/>
                </a:lnTo>
                <a:lnTo>
                  <a:pt x="1464" y="1900"/>
                </a:lnTo>
                <a:lnTo>
                  <a:pt x="1384" y="1860"/>
                </a:lnTo>
                <a:lnTo>
                  <a:pt x="1301" y="1840"/>
                </a:lnTo>
                <a:lnTo>
                  <a:pt x="1841" y="1840"/>
                </a:lnTo>
                <a:lnTo>
                  <a:pt x="1843" y="1860"/>
                </a:lnTo>
                <a:lnTo>
                  <a:pt x="1849" y="1860"/>
                </a:lnTo>
                <a:lnTo>
                  <a:pt x="1868" y="1880"/>
                </a:lnTo>
                <a:lnTo>
                  <a:pt x="1887" y="1880"/>
                </a:lnTo>
                <a:lnTo>
                  <a:pt x="1906" y="1900"/>
                </a:lnTo>
                <a:lnTo>
                  <a:pt x="1924" y="1920"/>
                </a:lnTo>
                <a:lnTo>
                  <a:pt x="1930" y="1920"/>
                </a:lnTo>
                <a:lnTo>
                  <a:pt x="1937" y="1940"/>
                </a:lnTo>
                <a:lnTo>
                  <a:pt x="1943" y="1940"/>
                </a:lnTo>
                <a:lnTo>
                  <a:pt x="1957" y="1960"/>
                </a:lnTo>
                <a:lnTo>
                  <a:pt x="1971" y="1980"/>
                </a:lnTo>
                <a:lnTo>
                  <a:pt x="1984" y="1980"/>
                </a:lnTo>
                <a:lnTo>
                  <a:pt x="1997" y="2000"/>
                </a:lnTo>
                <a:lnTo>
                  <a:pt x="2008" y="2020"/>
                </a:lnTo>
                <a:lnTo>
                  <a:pt x="2014" y="2020"/>
                </a:lnTo>
                <a:lnTo>
                  <a:pt x="2030" y="2040"/>
                </a:lnTo>
                <a:lnTo>
                  <a:pt x="2045" y="2060"/>
                </a:lnTo>
                <a:lnTo>
                  <a:pt x="2060" y="2080"/>
                </a:lnTo>
                <a:lnTo>
                  <a:pt x="2074" y="2100"/>
                </a:lnTo>
                <a:lnTo>
                  <a:pt x="3612" y="2100"/>
                </a:lnTo>
                <a:lnTo>
                  <a:pt x="3617" y="2120"/>
                </a:lnTo>
                <a:lnTo>
                  <a:pt x="3626" y="2200"/>
                </a:lnTo>
                <a:lnTo>
                  <a:pt x="3627" y="2220"/>
                </a:lnTo>
                <a:lnTo>
                  <a:pt x="3625" y="2240"/>
                </a:lnTo>
                <a:lnTo>
                  <a:pt x="3623" y="2240"/>
                </a:lnTo>
                <a:lnTo>
                  <a:pt x="3618" y="2260"/>
                </a:lnTo>
                <a:lnTo>
                  <a:pt x="3614" y="2260"/>
                </a:lnTo>
                <a:lnTo>
                  <a:pt x="3606" y="2280"/>
                </a:lnTo>
                <a:lnTo>
                  <a:pt x="3602" y="2280"/>
                </a:lnTo>
                <a:lnTo>
                  <a:pt x="3591" y="2300"/>
                </a:lnTo>
                <a:lnTo>
                  <a:pt x="3585" y="2300"/>
                </a:lnTo>
                <a:lnTo>
                  <a:pt x="3572" y="2320"/>
                </a:lnTo>
                <a:lnTo>
                  <a:pt x="2194" y="2320"/>
                </a:lnTo>
                <a:lnTo>
                  <a:pt x="2220" y="2400"/>
                </a:lnTo>
                <a:lnTo>
                  <a:pt x="2240" y="2480"/>
                </a:lnTo>
                <a:lnTo>
                  <a:pt x="2250" y="2520"/>
                </a:lnTo>
                <a:close/>
                <a:moveTo>
                  <a:pt x="2194" y="2740"/>
                </a:moveTo>
                <a:lnTo>
                  <a:pt x="68" y="2740"/>
                </a:lnTo>
                <a:lnTo>
                  <a:pt x="48" y="2720"/>
                </a:lnTo>
                <a:lnTo>
                  <a:pt x="30" y="2700"/>
                </a:lnTo>
                <a:lnTo>
                  <a:pt x="2233" y="2700"/>
                </a:lnTo>
                <a:lnTo>
                  <a:pt x="2215" y="2720"/>
                </a:lnTo>
                <a:lnTo>
                  <a:pt x="2194" y="2740"/>
                </a:lnTo>
                <a:close/>
              </a:path>
            </a:pathLst>
          </a:custGeom>
          <a:solidFill>
            <a:srgbClr val="D0011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3" name="TextBox 2">
            <a:extLst>
              <a:ext uri="{FF2B5EF4-FFF2-40B4-BE49-F238E27FC236}">
                <a16:creationId xmlns:a16="http://schemas.microsoft.com/office/drawing/2014/main" id="{D09E4E7A-451D-EC46-D8B2-F292CA52C408}"/>
              </a:ext>
            </a:extLst>
          </p:cNvPr>
          <p:cNvSpPr txBox="1"/>
          <p:nvPr/>
        </p:nvSpPr>
        <p:spPr>
          <a:xfrm>
            <a:off x="4935942" y="2044005"/>
            <a:ext cx="6705600" cy="1384995"/>
          </a:xfrm>
          <a:prstGeom prst="rect">
            <a:avLst/>
          </a:prstGeom>
          <a:solidFill>
            <a:schemeClr val="bg1">
              <a:lumMod val="50000"/>
            </a:schemeClr>
          </a:solidFill>
        </p:spPr>
        <p:txBody>
          <a:bodyPr wrap="square" rtlCol="0">
            <a:spAutoFit/>
          </a:bodyPr>
          <a:lstStyle/>
          <a:p>
            <a:r>
              <a:rPr lang="en-GB" sz="2800">
                <a:solidFill>
                  <a:schemeClr val="bg1"/>
                </a:solidFill>
              </a:rPr>
              <a:t>In this reporting period:</a:t>
            </a:r>
          </a:p>
          <a:p>
            <a:r>
              <a:rPr lang="en-GB" sz="2800">
                <a:solidFill>
                  <a:schemeClr val="bg1"/>
                </a:solidFill>
              </a:rPr>
              <a:t>The % Protestant staff decreased from 46.8% in 2019 to 46.2% in 2022 </a:t>
            </a:r>
          </a:p>
        </p:txBody>
      </p:sp>
      <p:sp>
        <p:nvSpPr>
          <p:cNvPr id="7" name="TextBox 6">
            <a:extLst>
              <a:ext uri="{FF2B5EF4-FFF2-40B4-BE49-F238E27FC236}">
                <a16:creationId xmlns:a16="http://schemas.microsoft.com/office/drawing/2014/main" id="{9692E779-9081-0529-BE68-8E395510DB2A}"/>
              </a:ext>
            </a:extLst>
          </p:cNvPr>
          <p:cNvSpPr txBox="1"/>
          <p:nvPr/>
        </p:nvSpPr>
        <p:spPr>
          <a:xfrm>
            <a:off x="4935942" y="4087405"/>
            <a:ext cx="6705600" cy="1384995"/>
          </a:xfrm>
          <a:prstGeom prst="rect">
            <a:avLst/>
          </a:prstGeom>
          <a:solidFill>
            <a:schemeClr val="bg1">
              <a:lumMod val="50000"/>
            </a:schemeClr>
          </a:solidFill>
        </p:spPr>
        <p:txBody>
          <a:bodyPr wrap="square" rtlCol="0">
            <a:spAutoFit/>
          </a:bodyPr>
          <a:lstStyle/>
          <a:p>
            <a:r>
              <a:rPr lang="en-GB" sz="2800">
                <a:solidFill>
                  <a:schemeClr val="bg1"/>
                </a:solidFill>
              </a:rPr>
              <a:t>In this reporting period:</a:t>
            </a:r>
          </a:p>
          <a:p>
            <a:r>
              <a:rPr lang="en-GB" sz="2800">
                <a:solidFill>
                  <a:schemeClr val="bg1"/>
                </a:solidFill>
              </a:rPr>
              <a:t>The % Roman Catholic staff increased from 53.2% in 2019 to 53.8% in 2022 </a:t>
            </a:r>
          </a:p>
        </p:txBody>
      </p:sp>
      <p:sp>
        <p:nvSpPr>
          <p:cNvPr id="5" name="TextBox 4">
            <a:extLst>
              <a:ext uri="{FF2B5EF4-FFF2-40B4-BE49-F238E27FC236}">
                <a16:creationId xmlns:a16="http://schemas.microsoft.com/office/drawing/2014/main" id="{5BFFD570-2762-F86B-412F-B32D94B73A5B}"/>
              </a:ext>
            </a:extLst>
          </p:cNvPr>
          <p:cNvSpPr txBox="1"/>
          <p:nvPr/>
        </p:nvSpPr>
        <p:spPr>
          <a:xfrm>
            <a:off x="933734" y="5664285"/>
            <a:ext cx="1454332" cy="530145"/>
          </a:xfrm>
          <a:prstGeom prst="rect">
            <a:avLst/>
          </a:prstGeom>
          <a:noFill/>
        </p:spPr>
        <p:txBody>
          <a:bodyPr wrap="square" rtlCol="0">
            <a:spAutoFit/>
          </a:bodyPr>
          <a:lstStyle/>
          <a:p>
            <a:pPr>
              <a:lnSpc>
                <a:spcPct val="107000"/>
              </a:lnSpc>
              <a:spcAft>
                <a:spcPts val="800"/>
              </a:spcAft>
            </a:pPr>
            <a:r>
              <a:rPr lang="en-GB" sz="2800" b="1" kern="100">
                <a:effectLst/>
                <a:latin typeface="Work Sans" pitchFamily="2" charset="0"/>
                <a:ea typeface="Calibri" panose="020F0502020204030204" pitchFamily="34" charset="0"/>
                <a:cs typeface="Times New Roman" panose="02020603050405020304" pitchFamily="18" charset="0"/>
              </a:rPr>
              <a:t>▼ </a:t>
            </a:r>
            <a:r>
              <a:rPr lang="en-GB" sz="2800" b="1" kern="100">
                <a:effectLst/>
                <a:ea typeface="Calibri" panose="020F0502020204030204" pitchFamily="34" charset="0"/>
                <a:cs typeface="Times New Roman" panose="02020603050405020304" pitchFamily="18" charset="0"/>
              </a:rPr>
              <a:t>0.6%</a:t>
            </a:r>
          </a:p>
        </p:txBody>
      </p:sp>
      <p:sp>
        <p:nvSpPr>
          <p:cNvPr id="6" name="TextBox 5">
            <a:extLst>
              <a:ext uri="{FF2B5EF4-FFF2-40B4-BE49-F238E27FC236}">
                <a16:creationId xmlns:a16="http://schemas.microsoft.com/office/drawing/2014/main" id="{9565CF67-0CB7-0087-9489-834A5930E1CC}"/>
              </a:ext>
            </a:extLst>
          </p:cNvPr>
          <p:cNvSpPr txBox="1"/>
          <p:nvPr/>
        </p:nvSpPr>
        <p:spPr>
          <a:xfrm>
            <a:off x="2758571" y="5664285"/>
            <a:ext cx="1287743" cy="530145"/>
          </a:xfrm>
          <a:prstGeom prst="rect">
            <a:avLst/>
          </a:prstGeom>
          <a:noFill/>
        </p:spPr>
        <p:txBody>
          <a:bodyPr wrap="square" rtlCol="0">
            <a:spAutoFit/>
          </a:bodyPr>
          <a:lstStyle/>
          <a:p>
            <a:pPr>
              <a:lnSpc>
                <a:spcPct val="107000"/>
              </a:lnSpc>
              <a:spcAft>
                <a:spcPts val="800"/>
              </a:spcAft>
            </a:pPr>
            <a:r>
              <a:rPr lang="en-GB" sz="2800" b="1" kern="100">
                <a:effectLst/>
                <a:latin typeface="Work Sans" pitchFamily="2" charset="0"/>
                <a:ea typeface="Calibri" panose="020F0502020204030204" pitchFamily="34" charset="0"/>
                <a:cs typeface="Times New Roman" panose="02020603050405020304" pitchFamily="18" charset="0"/>
              </a:rPr>
              <a:t>▲</a:t>
            </a:r>
            <a:r>
              <a:rPr lang="en-GB" sz="2800" b="1" kern="100">
                <a:effectLst/>
                <a:ea typeface="Calibri" panose="020F0502020204030204" pitchFamily="34" charset="0"/>
                <a:cs typeface="Times New Roman" panose="02020603050405020304" pitchFamily="18" charset="0"/>
              </a:rPr>
              <a:t>0.6%</a:t>
            </a:r>
          </a:p>
        </p:txBody>
      </p:sp>
      <p:sp>
        <p:nvSpPr>
          <p:cNvPr id="8" name="Slide Number Placeholder 7"/>
          <p:cNvSpPr>
            <a:spLocks noGrp="1"/>
          </p:cNvSpPr>
          <p:nvPr>
            <p:ph type="sldNum" sz="quarter" idx="12"/>
          </p:nvPr>
        </p:nvSpPr>
        <p:spPr/>
        <p:txBody>
          <a:bodyPr/>
          <a:lstStyle/>
          <a:p>
            <a:fld id="{9DAEB418-C126-404C-A832-46C3209D1622}" type="slidenum">
              <a:rPr lang="en-GB" smtClean="0"/>
              <a:t>5</a:t>
            </a:fld>
            <a:endParaRPr lang="en-GB"/>
          </a:p>
        </p:txBody>
      </p:sp>
      <p:sp>
        <p:nvSpPr>
          <p:cNvPr id="20" name="Rectangle 19"/>
          <p:cNvSpPr/>
          <p:nvPr/>
        </p:nvSpPr>
        <p:spPr>
          <a:xfrm>
            <a:off x="876354" y="6292691"/>
            <a:ext cx="2029723" cy="246221"/>
          </a:xfrm>
          <a:prstGeom prst="rect">
            <a:avLst/>
          </a:prstGeom>
        </p:spPr>
        <p:txBody>
          <a:bodyPr wrap="none">
            <a:spAutoFit/>
          </a:bodyPr>
          <a:lstStyle/>
          <a:p>
            <a:r>
              <a:rPr lang="en-US" sz="1000" dirty="0"/>
              <a:t>P = Protestant, RC =Roman Catholic</a:t>
            </a:r>
          </a:p>
        </p:txBody>
      </p:sp>
    </p:spTree>
    <p:extLst>
      <p:ext uri="{BB962C8B-B14F-4D97-AF65-F5344CB8AC3E}">
        <p14:creationId xmlns:p14="http://schemas.microsoft.com/office/powerpoint/2010/main" val="4031044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9"/>
          <p:cNvPicPr>
            <a:picLocks noChangeAspect="1"/>
          </p:cNvPicPr>
          <p:nvPr/>
        </p:nvPicPr>
        <p:blipFill>
          <a:blip r:embed="rId3"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747051" y="372481"/>
            <a:ext cx="9013009" cy="769441"/>
          </a:xfrm>
          <a:prstGeom prst="rect">
            <a:avLst/>
          </a:prstGeom>
          <a:noFill/>
        </p:spPr>
        <p:txBody>
          <a:bodyPr wrap="square" rtlCol="0">
            <a:spAutoFit/>
          </a:bodyPr>
          <a:lstStyle/>
          <a:p>
            <a:pPr algn="ctr"/>
            <a:r>
              <a:rPr lang="en-GB" sz="4400" b="1">
                <a:latin typeface="+mj-lt"/>
              </a:rPr>
              <a:t>Full-time / Part-time Staff (2019-2022) </a:t>
            </a:r>
            <a:endParaRPr lang="en-US" sz="4400" b="1">
              <a:latin typeface="+mj-lt"/>
            </a:endParaRPr>
          </a:p>
        </p:txBody>
      </p:sp>
      <p:sp>
        <p:nvSpPr>
          <p:cNvPr id="8" name="TextBox 7"/>
          <p:cNvSpPr txBox="1"/>
          <p:nvPr/>
        </p:nvSpPr>
        <p:spPr>
          <a:xfrm>
            <a:off x="953690" y="1141922"/>
            <a:ext cx="7936301" cy="646331"/>
          </a:xfrm>
          <a:prstGeom prst="rect">
            <a:avLst/>
          </a:prstGeom>
          <a:noFill/>
        </p:spPr>
        <p:txBody>
          <a:bodyPr wrap="square" rtlCol="0">
            <a:spAutoFit/>
          </a:bodyPr>
          <a:lstStyle/>
          <a:p>
            <a:r>
              <a:rPr lang="en-GB" sz="3600"/>
              <a:t>In 2022</a:t>
            </a:r>
          </a:p>
        </p:txBody>
      </p:sp>
      <p:sp>
        <p:nvSpPr>
          <p:cNvPr id="2" name="TextBox 1">
            <a:extLst>
              <a:ext uri="{FF2B5EF4-FFF2-40B4-BE49-F238E27FC236}">
                <a16:creationId xmlns:a16="http://schemas.microsoft.com/office/drawing/2014/main" id="{8FC3271F-5464-1B9E-F87F-A4304E829D03}"/>
              </a:ext>
            </a:extLst>
          </p:cNvPr>
          <p:cNvSpPr txBox="1"/>
          <p:nvPr/>
        </p:nvSpPr>
        <p:spPr>
          <a:xfrm>
            <a:off x="1035171" y="2453886"/>
            <a:ext cx="4869240" cy="1754326"/>
          </a:xfrm>
          <a:prstGeom prst="rect">
            <a:avLst/>
          </a:prstGeom>
          <a:noFill/>
        </p:spPr>
        <p:txBody>
          <a:bodyPr wrap="square" rtlCol="0">
            <a:spAutoFit/>
          </a:bodyPr>
          <a:lstStyle/>
          <a:p>
            <a:pPr algn="ctr"/>
            <a:r>
              <a:rPr lang="en-GB" sz="8000">
                <a:solidFill>
                  <a:srgbClr val="CC0000"/>
                </a:solidFill>
              </a:rPr>
              <a:t>3.3%</a:t>
            </a:r>
          </a:p>
          <a:p>
            <a:pPr algn="ctr"/>
            <a:r>
              <a:rPr lang="en-GB" sz="2800"/>
              <a:t>OF STAFF WORKED PART-TIME </a:t>
            </a:r>
          </a:p>
        </p:txBody>
      </p:sp>
      <p:sp>
        <p:nvSpPr>
          <p:cNvPr id="5" name="TextBox 4">
            <a:extLst>
              <a:ext uri="{FF2B5EF4-FFF2-40B4-BE49-F238E27FC236}">
                <a16:creationId xmlns:a16="http://schemas.microsoft.com/office/drawing/2014/main" id="{495CC03C-7CBD-D1BB-5E53-10C213741582}"/>
              </a:ext>
            </a:extLst>
          </p:cNvPr>
          <p:cNvSpPr txBox="1"/>
          <p:nvPr/>
        </p:nvSpPr>
        <p:spPr>
          <a:xfrm>
            <a:off x="6766558" y="2453886"/>
            <a:ext cx="4650377" cy="1754326"/>
          </a:xfrm>
          <a:prstGeom prst="rect">
            <a:avLst/>
          </a:prstGeom>
          <a:noFill/>
        </p:spPr>
        <p:txBody>
          <a:bodyPr wrap="square" rtlCol="0">
            <a:spAutoFit/>
          </a:bodyPr>
          <a:lstStyle/>
          <a:p>
            <a:pPr algn="ctr"/>
            <a:r>
              <a:rPr lang="en-GB" sz="8000">
                <a:solidFill>
                  <a:srgbClr val="CC0000"/>
                </a:solidFill>
              </a:rPr>
              <a:t>96.7%</a:t>
            </a:r>
            <a:r>
              <a:rPr lang="en-GB" sz="8000">
                <a:solidFill>
                  <a:srgbClr val="FF0000"/>
                </a:solidFill>
              </a:rPr>
              <a:t> </a:t>
            </a:r>
          </a:p>
          <a:p>
            <a:pPr algn="ctr"/>
            <a:r>
              <a:rPr lang="en-GB" sz="2800"/>
              <a:t>OF STAFF WORKED FULL-TIME </a:t>
            </a:r>
          </a:p>
        </p:txBody>
      </p:sp>
      <p:sp>
        <p:nvSpPr>
          <p:cNvPr id="3" name="TextBox 2">
            <a:extLst>
              <a:ext uri="{FF2B5EF4-FFF2-40B4-BE49-F238E27FC236}">
                <a16:creationId xmlns:a16="http://schemas.microsoft.com/office/drawing/2014/main" id="{050AA1D0-4BC3-C3CF-FA7B-BE39081A7C97}"/>
              </a:ext>
            </a:extLst>
          </p:cNvPr>
          <p:cNvSpPr txBox="1"/>
          <p:nvPr/>
        </p:nvSpPr>
        <p:spPr>
          <a:xfrm>
            <a:off x="2741153" y="4381789"/>
            <a:ext cx="1287743" cy="530145"/>
          </a:xfrm>
          <a:prstGeom prst="rect">
            <a:avLst/>
          </a:prstGeom>
          <a:noFill/>
        </p:spPr>
        <p:txBody>
          <a:bodyPr wrap="square" rtlCol="0">
            <a:spAutoFit/>
          </a:bodyPr>
          <a:lstStyle/>
          <a:p>
            <a:pPr>
              <a:lnSpc>
                <a:spcPct val="107000"/>
              </a:lnSpc>
              <a:spcAft>
                <a:spcPts val="800"/>
              </a:spcAft>
            </a:pPr>
            <a:r>
              <a:rPr lang="en-GB" sz="2800" b="1" kern="100">
                <a:effectLst/>
                <a:latin typeface="Work Sans" pitchFamily="2" charset="0"/>
                <a:ea typeface="Calibri" panose="020F0502020204030204" pitchFamily="34" charset="0"/>
                <a:cs typeface="Times New Roman" panose="02020603050405020304" pitchFamily="18" charset="0"/>
              </a:rPr>
              <a:t>▲</a:t>
            </a:r>
            <a:r>
              <a:rPr lang="en-GB" sz="2800" b="1" kern="100">
                <a:effectLst/>
                <a:ea typeface="Calibri" panose="020F0502020204030204" pitchFamily="34" charset="0"/>
                <a:cs typeface="Times New Roman" panose="02020603050405020304" pitchFamily="18" charset="0"/>
              </a:rPr>
              <a:t>0.3%</a:t>
            </a:r>
          </a:p>
        </p:txBody>
      </p:sp>
      <p:sp>
        <p:nvSpPr>
          <p:cNvPr id="6" name="TextBox 5">
            <a:extLst>
              <a:ext uri="{FF2B5EF4-FFF2-40B4-BE49-F238E27FC236}">
                <a16:creationId xmlns:a16="http://schemas.microsoft.com/office/drawing/2014/main" id="{EAC00706-8824-A504-C462-CEA3E1C7570D}"/>
              </a:ext>
            </a:extLst>
          </p:cNvPr>
          <p:cNvSpPr txBox="1"/>
          <p:nvPr/>
        </p:nvSpPr>
        <p:spPr>
          <a:xfrm>
            <a:off x="8364580" y="4343700"/>
            <a:ext cx="1454332" cy="530145"/>
          </a:xfrm>
          <a:prstGeom prst="rect">
            <a:avLst/>
          </a:prstGeom>
          <a:noFill/>
        </p:spPr>
        <p:txBody>
          <a:bodyPr wrap="square" rtlCol="0">
            <a:spAutoFit/>
          </a:bodyPr>
          <a:lstStyle/>
          <a:p>
            <a:pPr>
              <a:lnSpc>
                <a:spcPct val="107000"/>
              </a:lnSpc>
              <a:spcAft>
                <a:spcPts val="800"/>
              </a:spcAft>
            </a:pPr>
            <a:r>
              <a:rPr lang="en-GB" sz="2800" b="1" kern="100">
                <a:effectLst/>
                <a:latin typeface="Work Sans" pitchFamily="2" charset="0"/>
                <a:ea typeface="Calibri" panose="020F0502020204030204" pitchFamily="34" charset="0"/>
                <a:cs typeface="Times New Roman" panose="02020603050405020304" pitchFamily="18" charset="0"/>
              </a:rPr>
              <a:t>▼ </a:t>
            </a:r>
            <a:r>
              <a:rPr lang="en-GB" sz="2800" b="1" kern="100">
                <a:effectLst/>
                <a:ea typeface="Calibri" panose="020F0502020204030204" pitchFamily="34" charset="0"/>
                <a:cs typeface="Times New Roman" panose="02020603050405020304" pitchFamily="18" charset="0"/>
              </a:rPr>
              <a:t>0.3%</a:t>
            </a:r>
          </a:p>
        </p:txBody>
      </p:sp>
      <p:sp>
        <p:nvSpPr>
          <p:cNvPr id="7" name="Slide Number Placeholder 6"/>
          <p:cNvSpPr>
            <a:spLocks noGrp="1"/>
          </p:cNvSpPr>
          <p:nvPr>
            <p:ph type="sldNum" sz="quarter" idx="12"/>
          </p:nvPr>
        </p:nvSpPr>
        <p:spPr/>
        <p:txBody>
          <a:bodyPr/>
          <a:lstStyle/>
          <a:p>
            <a:fld id="{9DAEB418-C126-404C-A832-46C3209D1622}" type="slidenum">
              <a:rPr lang="en-GB" smtClean="0"/>
              <a:t>6</a:t>
            </a:fld>
            <a:endParaRPr lang="en-GB"/>
          </a:p>
        </p:txBody>
      </p:sp>
    </p:spTree>
    <p:extLst>
      <p:ext uri="{BB962C8B-B14F-4D97-AF65-F5344CB8AC3E}">
        <p14:creationId xmlns:p14="http://schemas.microsoft.com/office/powerpoint/2010/main" val="141825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9"/>
          <p:cNvPicPr>
            <a:picLocks noChangeAspect="1"/>
          </p:cNvPicPr>
          <p:nvPr/>
        </p:nvPicPr>
        <p:blipFill>
          <a:blip r:embed="rId3"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747051" y="372481"/>
            <a:ext cx="9013009" cy="769441"/>
          </a:xfrm>
          <a:prstGeom prst="rect">
            <a:avLst/>
          </a:prstGeom>
          <a:noFill/>
        </p:spPr>
        <p:txBody>
          <a:bodyPr wrap="square" rtlCol="0">
            <a:spAutoFit/>
          </a:bodyPr>
          <a:lstStyle/>
          <a:p>
            <a:pPr algn="ctr"/>
            <a:r>
              <a:rPr lang="en-US" sz="4400" b="1">
                <a:latin typeface="+mj-lt"/>
              </a:rPr>
              <a:t>Recruitment Applications (2019-2022)</a:t>
            </a:r>
          </a:p>
        </p:txBody>
      </p:sp>
      <p:sp>
        <p:nvSpPr>
          <p:cNvPr id="16" name="TextBox 15"/>
          <p:cNvSpPr txBox="1"/>
          <p:nvPr/>
        </p:nvSpPr>
        <p:spPr>
          <a:xfrm>
            <a:off x="6522720" y="1914162"/>
            <a:ext cx="5007219" cy="1815882"/>
          </a:xfrm>
          <a:prstGeom prst="rect">
            <a:avLst/>
          </a:prstGeom>
          <a:noFill/>
        </p:spPr>
        <p:txBody>
          <a:bodyPr wrap="square" rtlCol="0">
            <a:spAutoFit/>
          </a:bodyPr>
          <a:lstStyle/>
          <a:p>
            <a:r>
              <a:rPr lang="en-GB" sz="2800"/>
              <a:t>There has been a </a:t>
            </a:r>
            <a:r>
              <a:rPr lang="en-GB" sz="2800" b="1"/>
              <a:t>marginal increase </a:t>
            </a:r>
            <a:r>
              <a:rPr lang="en-GB" sz="2800"/>
              <a:t>in the % of applications from the Protestant community (0.7%) since 2019.</a:t>
            </a:r>
          </a:p>
        </p:txBody>
      </p:sp>
      <p:sp>
        <p:nvSpPr>
          <p:cNvPr id="10" name="TextBox 9"/>
          <p:cNvSpPr txBox="1"/>
          <p:nvPr/>
        </p:nvSpPr>
        <p:spPr>
          <a:xfrm>
            <a:off x="2484407" y="1157964"/>
            <a:ext cx="7936301" cy="307777"/>
          </a:xfrm>
          <a:prstGeom prst="rect">
            <a:avLst/>
          </a:prstGeom>
          <a:noFill/>
        </p:spPr>
        <p:txBody>
          <a:bodyPr wrap="square" rtlCol="0">
            <a:spAutoFit/>
          </a:bodyPr>
          <a:lstStyle/>
          <a:p>
            <a:r>
              <a:rPr lang="en-GB" sz="1400">
                <a:solidFill>
                  <a:srgbClr val="FF0000"/>
                </a:solidFill>
              </a:rPr>
              <a:t>*</a:t>
            </a:r>
            <a:r>
              <a:rPr lang="en-GB" sz="1400" i="1">
                <a:solidFill>
                  <a:srgbClr val="FF0000"/>
                </a:solidFill>
              </a:rPr>
              <a:t>excluding Non-Determined</a:t>
            </a:r>
            <a:endParaRPr lang="en-GB" sz="1400">
              <a:solidFill>
                <a:srgbClr val="FF0000"/>
              </a:solidFill>
            </a:endParaRPr>
          </a:p>
        </p:txBody>
      </p:sp>
      <p:grpSp>
        <p:nvGrpSpPr>
          <p:cNvPr id="15" name="Group 14">
            <a:extLst>
              <a:ext uri="{FF2B5EF4-FFF2-40B4-BE49-F238E27FC236}">
                <a16:creationId xmlns:a16="http://schemas.microsoft.com/office/drawing/2014/main" id="{07CBAEB7-734A-465A-B3B9-A07D97514E9E}"/>
              </a:ext>
            </a:extLst>
          </p:cNvPr>
          <p:cNvGrpSpPr/>
          <p:nvPr/>
        </p:nvGrpSpPr>
        <p:grpSpPr>
          <a:xfrm>
            <a:off x="1073099" y="4680279"/>
            <a:ext cx="1906200" cy="1231017"/>
            <a:chOff x="8810534" y="5085745"/>
            <a:chExt cx="1580774" cy="631610"/>
          </a:xfrm>
        </p:grpSpPr>
        <p:sp>
          <p:nvSpPr>
            <p:cNvPr id="17" name="Oval 16">
              <a:extLst>
                <a:ext uri="{FF2B5EF4-FFF2-40B4-BE49-F238E27FC236}">
                  <a16:creationId xmlns:a16="http://schemas.microsoft.com/office/drawing/2014/main" id="{742F6CBE-7809-4A4D-A5ED-66535322D0E7}"/>
                </a:ext>
              </a:extLst>
            </p:cNvPr>
            <p:cNvSpPr/>
            <p:nvPr/>
          </p:nvSpPr>
          <p:spPr>
            <a:xfrm>
              <a:off x="8810534" y="5085745"/>
              <a:ext cx="1545172" cy="631610"/>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5DE99533-F59F-4032-87DE-0B6B9227FDE5}"/>
                </a:ext>
              </a:extLst>
            </p:cNvPr>
            <p:cNvSpPr txBox="1"/>
            <p:nvPr/>
          </p:nvSpPr>
          <p:spPr>
            <a:xfrm>
              <a:off x="8835141" y="5122894"/>
              <a:ext cx="1556167" cy="521116"/>
            </a:xfrm>
            <a:prstGeom prst="rect">
              <a:avLst/>
            </a:prstGeom>
            <a:noFill/>
          </p:spPr>
          <p:txBody>
            <a:bodyPr wrap="square" rtlCol="0">
              <a:spAutoFit/>
            </a:bodyPr>
            <a:lstStyle/>
            <a:p>
              <a:pPr algn="ctr"/>
              <a:r>
                <a:rPr lang="en-GB" sz="3000" b="1">
                  <a:solidFill>
                    <a:schemeClr val="bg1"/>
                  </a:solidFill>
                </a:rPr>
                <a:t>40.7%</a:t>
              </a:r>
            </a:p>
            <a:p>
              <a:pPr algn="ctr"/>
              <a:r>
                <a:rPr lang="en-GB" sz="3000" b="1">
                  <a:solidFill>
                    <a:schemeClr val="bg1"/>
                  </a:solidFill>
                </a:rPr>
                <a:t>(1916)</a:t>
              </a:r>
            </a:p>
          </p:txBody>
        </p:sp>
      </p:grpSp>
      <p:grpSp>
        <p:nvGrpSpPr>
          <p:cNvPr id="19" name="Group 18">
            <a:extLst>
              <a:ext uri="{FF2B5EF4-FFF2-40B4-BE49-F238E27FC236}">
                <a16:creationId xmlns:a16="http://schemas.microsoft.com/office/drawing/2014/main" id="{F79C7354-12DC-49DA-A3BE-DF2258A66FE7}"/>
              </a:ext>
            </a:extLst>
          </p:cNvPr>
          <p:cNvGrpSpPr/>
          <p:nvPr/>
        </p:nvGrpSpPr>
        <p:grpSpPr>
          <a:xfrm>
            <a:off x="3685602" y="4615584"/>
            <a:ext cx="1863268" cy="1231017"/>
            <a:chOff x="8810534" y="5085745"/>
            <a:chExt cx="1545172" cy="631610"/>
          </a:xfrm>
        </p:grpSpPr>
        <p:sp>
          <p:nvSpPr>
            <p:cNvPr id="20" name="Oval 19">
              <a:extLst>
                <a:ext uri="{FF2B5EF4-FFF2-40B4-BE49-F238E27FC236}">
                  <a16:creationId xmlns:a16="http://schemas.microsoft.com/office/drawing/2014/main" id="{3ECA070D-BCD4-48AB-BA4C-452B8249CED0}"/>
                </a:ext>
              </a:extLst>
            </p:cNvPr>
            <p:cNvSpPr/>
            <p:nvPr/>
          </p:nvSpPr>
          <p:spPr>
            <a:xfrm>
              <a:off x="8810534" y="5085745"/>
              <a:ext cx="1545172" cy="631610"/>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a:extLst>
                <a:ext uri="{FF2B5EF4-FFF2-40B4-BE49-F238E27FC236}">
                  <a16:creationId xmlns:a16="http://schemas.microsoft.com/office/drawing/2014/main" id="{FBC1E9CA-5F1C-499C-9D5C-878F872EF5F7}"/>
                </a:ext>
              </a:extLst>
            </p:cNvPr>
            <p:cNvSpPr txBox="1"/>
            <p:nvPr/>
          </p:nvSpPr>
          <p:spPr>
            <a:xfrm>
              <a:off x="8923736" y="5123188"/>
              <a:ext cx="1414697" cy="521116"/>
            </a:xfrm>
            <a:prstGeom prst="rect">
              <a:avLst/>
            </a:prstGeom>
            <a:noFill/>
          </p:spPr>
          <p:txBody>
            <a:bodyPr wrap="square" rtlCol="0">
              <a:spAutoFit/>
            </a:bodyPr>
            <a:lstStyle/>
            <a:p>
              <a:pPr algn="ctr"/>
              <a:r>
                <a:rPr lang="en-GB" sz="3000" b="1">
                  <a:solidFill>
                    <a:schemeClr val="bg1"/>
                  </a:solidFill>
                </a:rPr>
                <a:t>59.3%</a:t>
              </a:r>
            </a:p>
            <a:p>
              <a:pPr algn="ctr"/>
              <a:r>
                <a:rPr lang="en-GB" sz="3000" b="1">
                  <a:solidFill>
                    <a:schemeClr val="bg1"/>
                  </a:solidFill>
                </a:rPr>
                <a:t>(2795)</a:t>
              </a:r>
            </a:p>
          </p:txBody>
        </p:sp>
      </p:grpSp>
      <p:sp>
        <p:nvSpPr>
          <p:cNvPr id="2" name="Freeform: Shape 1">
            <a:extLst>
              <a:ext uri="{FF2B5EF4-FFF2-40B4-BE49-F238E27FC236}">
                <a16:creationId xmlns:a16="http://schemas.microsoft.com/office/drawing/2014/main" id="{AF70D06D-2C76-9C4D-DA94-12C14F8DDF1B}"/>
              </a:ext>
            </a:extLst>
          </p:cNvPr>
          <p:cNvSpPr>
            <a:spLocks/>
          </p:cNvSpPr>
          <p:nvPr/>
        </p:nvSpPr>
        <p:spPr bwMode="auto">
          <a:xfrm>
            <a:off x="1164452" y="1987421"/>
            <a:ext cx="2159635" cy="1799590"/>
          </a:xfrm>
          <a:custGeom>
            <a:avLst/>
            <a:gdLst>
              <a:gd name="T0" fmla="+- 0 1098 539"/>
              <a:gd name="T1" fmla="*/ T0 w 3540"/>
              <a:gd name="T2" fmla="+- 0 979 179"/>
              <a:gd name="T3" fmla="*/ 979 h 2920"/>
              <a:gd name="T4" fmla="+- 0 1190 539"/>
              <a:gd name="T5" fmla="*/ T4 w 3540"/>
              <a:gd name="T6" fmla="+- 0 499 179"/>
              <a:gd name="T7" fmla="*/ 499 h 2920"/>
              <a:gd name="T8" fmla="+- 0 1535 539"/>
              <a:gd name="T9" fmla="*/ T8 w 3540"/>
              <a:gd name="T10" fmla="+- 0 339 179"/>
              <a:gd name="T11" fmla="*/ 339 h 2920"/>
              <a:gd name="T12" fmla="+- 0 2052 539"/>
              <a:gd name="T13" fmla="*/ T12 w 3540"/>
              <a:gd name="T14" fmla="+- 0 179 179"/>
              <a:gd name="T15" fmla="*/ 179 h 2920"/>
              <a:gd name="T16" fmla="+- 0 2065 539"/>
              <a:gd name="T17" fmla="*/ T16 w 3540"/>
              <a:gd name="T18" fmla="+- 0 279 179"/>
              <a:gd name="T19" fmla="*/ 279 h 2920"/>
              <a:gd name="T20" fmla="+- 0 1613 539"/>
              <a:gd name="T21" fmla="*/ T20 w 3540"/>
              <a:gd name="T22" fmla="+- 0 419 179"/>
              <a:gd name="T23" fmla="*/ 419 h 2920"/>
              <a:gd name="T24" fmla="+- 0 1248 539"/>
              <a:gd name="T25" fmla="*/ T24 w 3540"/>
              <a:gd name="T26" fmla="+- 0 599 179"/>
              <a:gd name="T27" fmla="*/ 599 h 2920"/>
              <a:gd name="T28" fmla="+- 0 1220 539"/>
              <a:gd name="T29" fmla="*/ T28 w 3540"/>
              <a:gd name="T30" fmla="+- 0 999 179"/>
              <a:gd name="T31" fmla="*/ 999 h 2920"/>
              <a:gd name="T32" fmla="+- 0 1129 539"/>
              <a:gd name="T33" fmla="*/ T32 w 3540"/>
              <a:gd name="T34" fmla="+- 0 1099 179"/>
              <a:gd name="T35" fmla="*/ 1099 h 2920"/>
              <a:gd name="T36" fmla="+- 0 2941 539"/>
              <a:gd name="T37" fmla="*/ T36 w 3540"/>
              <a:gd name="T38" fmla="+- 0 219 179"/>
              <a:gd name="T39" fmla="*/ 219 h 2920"/>
              <a:gd name="T40" fmla="+- 0 3975 539"/>
              <a:gd name="T41" fmla="*/ T40 w 3540"/>
              <a:gd name="T42" fmla="+- 0 2859 179"/>
              <a:gd name="T43" fmla="*/ 2859 h 2920"/>
              <a:gd name="T44" fmla="+- 0 3725 539"/>
              <a:gd name="T45" fmla="*/ T44 w 3540"/>
              <a:gd name="T46" fmla="+- 0 2559 179"/>
              <a:gd name="T47" fmla="*/ 2559 h 2920"/>
              <a:gd name="T48" fmla="+- 0 3171 539"/>
              <a:gd name="T49" fmla="*/ T48 w 3540"/>
              <a:gd name="T50" fmla="+- 0 2359 179"/>
              <a:gd name="T51" fmla="*/ 2359 h 2920"/>
              <a:gd name="T52" fmla="+- 0 2753 539"/>
              <a:gd name="T53" fmla="*/ T52 w 3540"/>
              <a:gd name="T54" fmla="+- 0 1959 179"/>
              <a:gd name="T55" fmla="*/ 1959 h 2920"/>
              <a:gd name="T56" fmla="+- 0 3147 539"/>
              <a:gd name="T57" fmla="*/ T56 w 3540"/>
              <a:gd name="T58" fmla="+- 0 1859 179"/>
              <a:gd name="T59" fmla="*/ 1859 h 2920"/>
              <a:gd name="T60" fmla="+- 0 3577 539"/>
              <a:gd name="T61" fmla="*/ T60 w 3540"/>
              <a:gd name="T62" fmla="+- 0 1659 179"/>
              <a:gd name="T63" fmla="*/ 1659 h 2920"/>
              <a:gd name="T64" fmla="+- 0 3701 539"/>
              <a:gd name="T65" fmla="*/ T64 w 3540"/>
              <a:gd name="T66" fmla="+- 0 1419 179"/>
              <a:gd name="T67" fmla="*/ 1419 h 2920"/>
              <a:gd name="T68" fmla="+- 0 3491 539"/>
              <a:gd name="T69" fmla="*/ T68 w 3540"/>
              <a:gd name="T70" fmla="+- 0 999 179"/>
              <a:gd name="T71" fmla="*/ 999 h 2920"/>
              <a:gd name="T72" fmla="+- 0 3363 539"/>
              <a:gd name="T73" fmla="*/ T72 w 3540"/>
              <a:gd name="T74" fmla="+- 0 659 179"/>
              <a:gd name="T75" fmla="*/ 659 h 2920"/>
              <a:gd name="T76" fmla="+- 0 3050 539"/>
              <a:gd name="T77" fmla="*/ T76 w 3540"/>
              <a:gd name="T78" fmla="+- 0 339 179"/>
              <a:gd name="T79" fmla="*/ 339 h 2920"/>
              <a:gd name="T80" fmla="+- 0 2753 539"/>
              <a:gd name="T81" fmla="*/ T80 w 3540"/>
              <a:gd name="T82" fmla="+- 0 239 179"/>
              <a:gd name="T83" fmla="*/ 239 h 2920"/>
              <a:gd name="T84" fmla="+- 0 3242 539"/>
              <a:gd name="T85" fmla="*/ T84 w 3540"/>
              <a:gd name="T86" fmla="+- 0 359 179"/>
              <a:gd name="T87" fmla="*/ 359 h 2920"/>
              <a:gd name="T88" fmla="+- 0 3504 539"/>
              <a:gd name="T89" fmla="*/ T88 w 3540"/>
              <a:gd name="T90" fmla="+- 0 719 179"/>
              <a:gd name="T91" fmla="*/ 719 h 2920"/>
              <a:gd name="T92" fmla="+- 0 3758 539"/>
              <a:gd name="T93" fmla="*/ T92 w 3540"/>
              <a:gd name="T94" fmla="+- 0 1319 179"/>
              <a:gd name="T95" fmla="*/ 1319 h 2920"/>
              <a:gd name="T96" fmla="+- 0 3829 539"/>
              <a:gd name="T97" fmla="*/ T96 w 3540"/>
              <a:gd name="T98" fmla="+- 0 1479 179"/>
              <a:gd name="T99" fmla="*/ 1479 h 2920"/>
              <a:gd name="T100" fmla="+- 0 3629 539"/>
              <a:gd name="T101" fmla="*/ T100 w 3540"/>
              <a:gd name="T102" fmla="+- 0 1739 179"/>
              <a:gd name="T103" fmla="*/ 1739 h 2920"/>
              <a:gd name="T104" fmla="+- 0 3106 539"/>
              <a:gd name="T105" fmla="*/ T104 w 3540"/>
              <a:gd name="T106" fmla="+- 0 1979 179"/>
              <a:gd name="T107" fmla="*/ 1979 h 2920"/>
              <a:gd name="T108" fmla="+- 0 3777 539"/>
              <a:gd name="T109" fmla="*/ T108 w 3540"/>
              <a:gd name="T110" fmla="+- 0 2459 179"/>
              <a:gd name="T111" fmla="*/ 2459 h 2920"/>
              <a:gd name="T112" fmla="+- 0 4056 539"/>
              <a:gd name="T113" fmla="*/ T112 w 3540"/>
              <a:gd name="T114" fmla="+- 0 2799 179"/>
              <a:gd name="T115" fmla="*/ 2799 h 2920"/>
              <a:gd name="T116" fmla="+- 0 2204 539"/>
              <a:gd name="T117" fmla="*/ T116 w 3540"/>
              <a:gd name="T118" fmla="+- 0 2139 179"/>
              <a:gd name="T119" fmla="*/ 2139 h 2920"/>
              <a:gd name="T120" fmla="+- 0 2276 539"/>
              <a:gd name="T121" fmla="*/ T120 w 3540"/>
              <a:gd name="T122" fmla="+- 0 1919 179"/>
              <a:gd name="T123" fmla="*/ 1919 h 2920"/>
              <a:gd name="T124" fmla="+- 0 2494 539"/>
              <a:gd name="T125" fmla="*/ T124 w 3540"/>
              <a:gd name="T126" fmla="+- 0 1539 179"/>
              <a:gd name="T127" fmla="*/ 1539 h 2920"/>
              <a:gd name="T128" fmla="+- 0 2591 539"/>
              <a:gd name="T129" fmla="*/ T128 w 3540"/>
              <a:gd name="T130" fmla="+- 0 1399 179"/>
              <a:gd name="T131" fmla="*/ 1399 h 2920"/>
              <a:gd name="T132" fmla="+- 0 2554 539"/>
              <a:gd name="T133" fmla="*/ T132 w 3540"/>
              <a:gd name="T134" fmla="+- 0 1039 179"/>
              <a:gd name="T135" fmla="*/ 1039 h 2920"/>
              <a:gd name="T136" fmla="+- 0 2504 539"/>
              <a:gd name="T137" fmla="*/ T136 w 3540"/>
              <a:gd name="T138" fmla="+- 0 719 179"/>
              <a:gd name="T139" fmla="*/ 719 h 2920"/>
              <a:gd name="T140" fmla="+- 0 2561 539"/>
              <a:gd name="T141" fmla="*/ T140 w 3540"/>
              <a:gd name="T142" fmla="+- 0 459 179"/>
              <a:gd name="T143" fmla="*/ 459 h 2920"/>
              <a:gd name="T144" fmla="+- 0 2180 539"/>
              <a:gd name="T145" fmla="*/ T144 w 3540"/>
              <a:gd name="T146" fmla="+- 0 259 179"/>
              <a:gd name="T147" fmla="*/ 259 h 2920"/>
              <a:gd name="T148" fmla="+- 0 2680 539"/>
              <a:gd name="T149" fmla="*/ T148 w 3540"/>
              <a:gd name="T150" fmla="+- 0 539 179"/>
              <a:gd name="T151" fmla="*/ 539 h 2920"/>
              <a:gd name="T152" fmla="+- 0 2666 539"/>
              <a:gd name="T153" fmla="*/ T152 w 3540"/>
              <a:gd name="T154" fmla="+- 0 999 179"/>
              <a:gd name="T155" fmla="*/ 999 h 2920"/>
              <a:gd name="T156" fmla="+- 0 2657 539"/>
              <a:gd name="T157" fmla="*/ T156 w 3540"/>
              <a:gd name="T158" fmla="+- 0 1479 179"/>
              <a:gd name="T159" fmla="*/ 1479 h 2920"/>
              <a:gd name="T160" fmla="+- 0 2467 539"/>
              <a:gd name="T161" fmla="*/ T160 w 3540"/>
              <a:gd name="T162" fmla="+- 0 1839 179"/>
              <a:gd name="T163" fmla="*/ 1839 h 2920"/>
              <a:gd name="T164" fmla="+- 0 2204 539"/>
              <a:gd name="T165" fmla="*/ T164 w 3540"/>
              <a:gd name="T166" fmla="+- 0 2139 179"/>
              <a:gd name="T167" fmla="*/ 2139 h 2920"/>
              <a:gd name="T168" fmla="+- 0 543 539"/>
              <a:gd name="T169" fmla="*/ T168 w 3540"/>
              <a:gd name="T170" fmla="+- 0 2839 179"/>
              <a:gd name="T171" fmla="*/ 2839 h 2920"/>
              <a:gd name="T172" fmla="+- 0 722 539"/>
              <a:gd name="T173" fmla="*/ T172 w 3540"/>
              <a:gd name="T174" fmla="+- 0 2499 179"/>
              <a:gd name="T175" fmla="*/ 2499 h 2920"/>
              <a:gd name="T176" fmla="+- 0 1303 539"/>
              <a:gd name="T177" fmla="*/ T176 w 3540"/>
              <a:gd name="T178" fmla="+- 0 2379 179"/>
              <a:gd name="T179" fmla="*/ 2379 h 2920"/>
              <a:gd name="T180" fmla="+- 0 1211 539"/>
              <a:gd name="T181" fmla="*/ T180 w 3540"/>
              <a:gd name="T182" fmla="+- 0 1859 179"/>
              <a:gd name="T183" fmla="*/ 1859 h 2920"/>
              <a:gd name="T184" fmla="+- 0 1053 539"/>
              <a:gd name="T185" fmla="*/ T184 w 3540"/>
              <a:gd name="T186" fmla="+- 0 1479 179"/>
              <a:gd name="T187" fmla="*/ 1479 h 2920"/>
              <a:gd name="T188" fmla="+- 0 1128 539"/>
              <a:gd name="T189" fmla="*/ T188 w 3540"/>
              <a:gd name="T190" fmla="+- 0 1379 179"/>
              <a:gd name="T191" fmla="*/ 1379 h 2920"/>
              <a:gd name="T192" fmla="+- 0 1183 539"/>
              <a:gd name="T193" fmla="*/ T192 w 3540"/>
              <a:gd name="T194" fmla="+- 0 1439 179"/>
              <a:gd name="T195" fmla="*/ 1439 h 2920"/>
              <a:gd name="T196" fmla="+- 0 1296 539"/>
              <a:gd name="T197" fmla="*/ T196 w 3540"/>
              <a:gd name="T198" fmla="+- 0 1799 179"/>
              <a:gd name="T199" fmla="*/ 1799 h 2920"/>
              <a:gd name="T200" fmla="+- 0 1624 539"/>
              <a:gd name="T201" fmla="*/ T200 w 3540"/>
              <a:gd name="T202" fmla="+- 0 2099 179"/>
              <a:gd name="T203" fmla="*/ 2099 h 2920"/>
              <a:gd name="T204" fmla="+- 0 1568 539"/>
              <a:gd name="T205" fmla="*/ T204 w 3540"/>
              <a:gd name="T206" fmla="+- 0 2179 179"/>
              <a:gd name="T207" fmla="*/ 2179 h 2920"/>
              <a:gd name="T208" fmla="+- 0 890 539"/>
              <a:gd name="T209" fmla="*/ T208 w 3540"/>
              <a:gd name="T210" fmla="+- 0 2519 179"/>
              <a:gd name="T211" fmla="*/ 2519 h 2920"/>
              <a:gd name="T212" fmla="+- 0 644 539"/>
              <a:gd name="T213" fmla="*/ T212 w 3540"/>
              <a:gd name="T214" fmla="+- 0 2839 179"/>
              <a:gd name="T215" fmla="*/ 2839 h 2920"/>
              <a:gd name="T216" fmla="+- 0 2783 539"/>
              <a:gd name="T217" fmla="*/ T216 w 3540"/>
              <a:gd name="T218" fmla="+- 0 1999 179"/>
              <a:gd name="T219" fmla="*/ 1999 h 2920"/>
              <a:gd name="T220" fmla="+- 0 3098 539"/>
              <a:gd name="T221" fmla="*/ T220 w 3540"/>
              <a:gd name="T222" fmla="+- 0 3079 179"/>
              <a:gd name="T223" fmla="*/ 3079 h 2920"/>
              <a:gd name="T224" fmla="+- 0 3002 539"/>
              <a:gd name="T225" fmla="*/ T224 w 3540"/>
              <a:gd name="T226" fmla="+- 0 2659 179"/>
              <a:gd name="T227" fmla="*/ 2659 h 2920"/>
              <a:gd name="T228" fmla="+- 0 2296 539"/>
              <a:gd name="T229" fmla="*/ T228 w 3540"/>
              <a:gd name="T230" fmla="+- 0 2479 179"/>
              <a:gd name="T231" fmla="*/ 2479 h 2920"/>
              <a:gd name="T232" fmla="+- 0 2651 539"/>
              <a:gd name="T233" fmla="*/ T232 w 3540"/>
              <a:gd name="T234" fmla="+- 0 2379 179"/>
              <a:gd name="T235" fmla="*/ 2379 h 2920"/>
              <a:gd name="T236" fmla="+- 0 3076 539"/>
              <a:gd name="T237" fmla="*/ T236 w 3540"/>
              <a:gd name="T238" fmla="+- 0 2599 179"/>
              <a:gd name="T239" fmla="*/ 2599 h 2920"/>
              <a:gd name="T240" fmla="+- 0 3192 539"/>
              <a:gd name="T241" fmla="*/ T240 w 3540"/>
              <a:gd name="T242" fmla="+- 0 3059 179"/>
              <a:gd name="T243" fmla="*/ 3059 h 2920"/>
              <a:gd name="T244" fmla="+- 0 2072 539"/>
              <a:gd name="T245" fmla="*/ T244 w 3540"/>
              <a:gd name="T246" fmla="+- 0 2179 179"/>
              <a:gd name="T247" fmla="*/ 2179 h 29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 ang="0">
                <a:pos x="T245" y="T247"/>
              </a:cxn>
            </a:cxnLst>
            <a:rect l="0" t="0" r="r" b="b"/>
            <a:pathLst>
              <a:path w="3540" h="2920">
                <a:moveTo>
                  <a:pt x="590" y="1180"/>
                </a:moveTo>
                <a:lnTo>
                  <a:pt x="492" y="1180"/>
                </a:lnTo>
                <a:lnTo>
                  <a:pt x="492" y="920"/>
                </a:lnTo>
                <a:lnTo>
                  <a:pt x="502" y="880"/>
                </a:lnTo>
                <a:lnTo>
                  <a:pt x="527" y="820"/>
                </a:lnTo>
                <a:lnTo>
                  <a:pt x="559" y="800"/>
                </a:lnTo>
                <a:lnTo>
                  <a:pt x="590" y="780"/>
                </a:lnTo>
                <a:lnTo>
                  <a:pt x="590" y="560"/>
                </a:lnTo>
                <a:lnTo>
                  <a:pt x="594" y="480"/>
                </a:lnTo>
                <a:lnTo>
                  <a:pt x="605" y="420"/>
                </a:lnTo>
                <a:lnTo>
                  <a:pt x="624" y="360"/>
                </a:lnTo>
                <a:lnTo>
                  <a:pt x="651" y="320"/>
                </a:lnTo>
                <a:lnTo>
                  <a:pt x="686" y="280"/>
                </a:lnTo>
                <a:lnTo>
                  <a:pt x="730" y="240"/>
                </a:lnTo>
                <a:lnTo>
                  <a:pt x="782" y="220"/>
                </a:lnTo>
                <a:lnTo>
                  <a:pt x="844" y="180"/>
                </a:lnTo>
                <a:lnTo>
                  <a:pt x="915" y="160"/>
                </a:lnTo>
                <a:lnTo>
                  <a:pt x="996" y="160"/>
                </a:lnTo>
                <a:lnTo>
                  <a:pt x="1087" y="140"/>
                </a:lnTo>
                <a:lnTo>
                  <a:pt x="1188" y="140"/>
                </a:lnTo>
                <a:lnTo>
                  <a:pt x="1274" y="80"/>
                </a:lnTo>
                <a:lnTo>
                  <a:pt x="1358" y="40"/>
                </a:lnTo>
                <a:lnTo>
                  <a:pt x="1438" y="20"/>
                </a:lnTo>
                <a:lnTo>
                  <a:pt x="1513" y="0"/>
                </a:lnTo>
                <a:lnTo>
                  <a:pt x="1731" y="0"/>
                </a:lnTo>
                <a:lnTo>
                  <a:pt x="1815" y="20"/>
                </a:lnTo>
                <a:lnTo>
                  <a:pt x="1893" y="40"/>
                </a:lnTo>
                <a:lnTo>
                  <a:pt x="1963" y="80"/>
                </a:lnTo>
                <a:lnTo>
                  <a:pt x="1587" y="80"/>
                </a:lnTo>
                <a:lnTo>
                  <a:pt x="1526" y="100"/>
                </a:lnTo>
                <a:lnTo>
                  <a:pt x="1459" y="120"/>
                </a:lnTo>
                <a:lnTo>
                  <a:pt x="1387" y="140"/>
                </a:lnTo>
                <a:lnTo>
                  <a:pt x="1311" y="180"/>
                </a:lnTo>
                <a:lnTo>
                  <a:pt x="1233" y="220"/>
                </a:lnTo>
                <a:lnTo>
                  <a:pt x="1225" y="240"/>
                </a:lnTo>
                <a:lnTo>
                  <a:pt x="1074" y="240"/>
                </a:lnTo>
                <a:lnTo>
                  <a:pt x="967" y="260"/>
                </a:lnTo>
                <a:lnTo>
                  <a:pt x="882" y="280"/>
                </a:lnTo>
                <a:lnTo>
                  <a:pt x="816" y="300"/>
                </a:lnTo>
                <a:lnTo>
                  <a:pt x="767" y="340"/>
                </a:lnTo>
                <a:lnTo>
                  <a:pt x="732" y="380"/>
                </a:lnTo>
                <a:lnTo>
                  <a:pt x="709" y="420"/>
                </a:lnTo>
                <a:lnTo>
                  <a:pt x="696" y="460"/>
                </a:lnTo>
                <a:lnTo>
                  <a:pt x="690" y="500"/>
                </a:lnTo>
                <a:lnTo>
                  <a:pt x="688" y="560"/>
                </a:lnTo>
                <a:lnTo>
                  <a:pt x="688" y="800"/>
                </a:lnTo>
                <a:lnTo>
                  <a:pt x="686" y="820"/>
                </a:lnTo>
                <a:lnTo>
                  <a:pt x="681" y="820"/>
                </a:lnTo>
                <a:lnTo>
                  <a:pt x="673" y="840"/>
                </a:lnTo>
                <a:lnTo>
                  <a:pt x="663" y="840"/>
                </a:lnTo>
                <a:lnTo>
                  <a:pt x="638" y="860"/>
                </a:lnTo>
                <a:lnTo>
                  <a:pt x="615" y="880"/>
                </a:lnTo>
                <a:lnTo>
                  <a:pt x="597" y="900"/>
                </a:lnTo>
                <a:lnTo>
                  <a:pt x="590" y="920"/>
                </a:lnTo>
                <a:lnTo>
                  <a:pt x="590" y="1180"/>
                </a:lnTo>
                <a:close/>
                <a:moveTo>
                  <a:pt x="2402" y="40"/>
                </a:moveTo>
                <a:lnTo>
                  <a:pt x="2228" y="40"/>
                </a:lnTo>
                <a:lnTo>
                  <a:pt x="2244" y="20"/>
                </a:lnTo>
                <a:lnTo>
                  <a:pt x="2334" y="20"/>
                </a:lnTo>
                <a:lnTo>
                  <a:pt x="2402" y="40"/>
                </a:lnTo>
                <a:close/>
                <a:moveTo>
                  <a:pt x="3510" y="2800"/>
                </a:moveTo>
                <a:lnTo>
                  <a:pt x="3472" y="2800"/>
                </a:lnTo>
                <a:lnTo>
                  <a:pt x="3456" y="2780"/>
                </a:lnTo>
                <a:lnTo>
                  <a:pt x="3446" y="2760"/>
                </a:lnTo>
                <a:lnTo>
                  <a:pt x="3442" y="2740"/>
                </a:lnTo>
                <a:lnTo>
                  <a:pt x="3436" y="2680"/>
                </a:lnTo>
                <a:lnTo>
                  <a:pt x="3417" y="2620"/>
                </a:lnTo>
                <a:lnTo>
                  <a:pt x="3388" y="2580"/>
                </a:lnTo>
                <a:lnTo>
                  <a:pt x="3349" y="2520"/>
                </a:lnTo>
                <a:lnTo>
                  <a:pt x="3301" y="2460"/>
                </a:lnTo>
                <a:lnTo>
                  <a:pt x="3247" y="2420"/>
                </a:lnTo>
                <a:lnTo>
                  <a:pt x="3186" y="2380"/>
                </a:lnTo>
                <a:lnTo>
                  <a:pt x="3121" y="2340"/>
                </a:lnTo>
                <a:lnTo>
                  <a:pt x="3052" y="2300"/>
                </a:lnTo>
                <a:lnTo>
                  <a:pt x="2981" y="2260"/>
                </a:lnTo>
                <a:lnTo>
                  <a:pt x="2765" y="2200"/>
                </a:lnTo>
                <a:lnTo>
                  <a:pt x="2696" y="2200"/>
                </a:lnTo>
                <a:lnTo>
                  <a:pt x="2632" y="2180"/>
                </a:lnTo>
                <a:lnTo>
                  <a:pt x="2603" y="2180"/>
                </a:lnTo>
                <a:lnTo>
                  <a:pt x="2592" y="2160"/>
                </a:lnTo>
                <a:lnTo>
                  <a:pt x="2585" y="2160"/>
                </a:lnTo>
                <a:lnTo>
                  <a:pt x="2469" y="1800"/>
                </a:lnTo>
                <a:lnTo>
                  <a:pt x="2218" y="1800"/>
                </a:lnTo>
                <a:lnTo>
                  <a:pt x="2214" y="1780"/>
                </a:lnTo>
                <a:lnTo>
                  <a:pt x="2218" y="1760"/>
                </a:lnTo>
                <a:lnTo>
                  <a:pt x="2228" y="1740"/>
                </a:lnTo>
                <a:lnTo>
                  <a:pt x="2244" y="1720"/>
                </a:lnTo>
                <a:lnTo>
                  <a:pt x="2389" y="1720"/>
                </a:lnTo>
                <a:lnTo>
                  <a:pt x="2504" y="1700"/>
                </a:lnTo>
                <a:lnTo>
                  <a:pt x="2608" y="1680"/>
                </a:lnTo>
                <a:lnTo>
                  <a:pt x="2703" y="1660"/>
                </a:lnTo>
                <a:lnTo>
                  <a:pt x="2787" y="1620"/>
                </a:lnTo>
                <a:lnTo>
                  <a:pt x="2863" y="1600"/>
                </a:lnTo>
                <a:lnTo>
                  <a:pt x="2929" y="1560"/>
                </a:lnTo>
                <a:lnTo>
                  <a:pt x="2988" y="1520"/>
                </a:lnTo>
                <a:lnTo>
                  <a:pt x="3038" y="1480"/>
                </a:lnTo>
                <a:lnTo>
                  <a:pt x="3081" y="1420"/>
                </a:lnTo>
                <a:lnTo>
                  <a:pt x="3118" y="1380"/>
                </a:lnTo>
                <a:lnTo>
                  <a:pt x="3147" y="1360"/>
                </a:lnTo>
                <a:lnTo>
                  <a:pt x="3171" y="1320"/>
                </a:lnTo>
                <a:lnTo>
                  <a:pt x="3189" y="1280"/>
                </a:lnTo>
                <a:lnTo>
                  <a:pt x="3162" y="1240"/>
                </a:lnTo>
                <a:lnTo>
                  <a:pt x="3126" y="1180"/>
                </a:lnTo>
                <a:lnTo>
                  <a:pt x="3084" y="1100"/>
                </a:lnTo>
                <a:lnTo>
                  <a:pt x="3042" y="1020"/>
                </a:lnTo>
                <a:lnTo>
                  <a:pt x="3003" y="940"/>
                </a:lnTo>
                <a:lnTo>
                  <a:pt x="2972" y="860"/>
                </a:lnTo>
                <a:lnTo>
                  <a:pt x="2952" y="820"/>
                </a:lnTo>
                <a:lnTo>
                  <a:pt x="2940" y="760"/>
                </a:lnTo>
                <a:lnTo>
                  <a:pt x="2926" y="720"/>
                </a:lnTo>
                <a:lnTo>
                  <a:pt x="2907" y="660"/>
                </a:lnTo>
                <a:lnTo>
                  <a:pt x="2884" y="600"/>
                </a:lnTo>
                <a:lnTo>
                  <a:pt x="2856" y="540"/>
                </a:lnTo>
                <a:lnTo>
                  <a:pt x="2824" y="480"/>
                </a:lnTo>
                <a:lnTo>
                  <a:pt x="2787" y="420"/>
                </a:lnTo>
                <a:lnTo>
                  <a:pt x="2744" y="360"/>
                </a:lnTo>
                <a:lnTo>
                  <a:pt x="2696" y="300"/>
                </a:lnTo>
                <a:lnTo>
                  <a:pt x="2641" y="260"/>
                </a:lnTo>
                <a:lnTo>
                  <a:pt x="2580" y="200"/>
                </a:lnTo>
                <a:lnTo>
                  <a:pt x="2511" y="160"/>
                </a:lnTo>
                <a:lnTo>
                  <a:pt x="2436" y="140"/>
                </a:lnTo>
                <a:lnTo>
                  <a:pt x="2354" y="120"/>
                </a:lnTo>
                <a:lnTo>
                  <a:pt x="2244" y="120"/>
                </a:lnTo>
                <a:lnTo>
                  <a:pt x="2228" y="100"/>
                </a:lnTo>
                <a:lnTo>
                  <a:pt x="2218" y="80"/>
                </a:lnTo>
                <a:lnTo>
                  <a:pt x="2214" y="60"/>
                </a:lnTo>
                <a:lnTo>
                  <a:pt x="2218" y="40"/>
                </a:lnTo>
                <a:lnTo>
                  <a:pt x="2467" y="40"/>
                </a:lnTo>
                <a:lnTo>
                  <a:pt x="2531" y="80"/>
                </a:lnTo>
                <a:lnTo>
                  <a:pt x="2591" y="100"/>
                </a:lnTo>
                <a:lnTo>
                  <a:pt x="2649" y="140"/>
                </a:lnTo>
                <a:lnTo>
                  <a:pt x="2703" y="180"/>
                </a:lnTo>
                <a:lnTo>
                  <a:pt x="2755" y="220"/>
                </a:lnTo>
                <a:lnTo>
                  <a:pt x="2804" y="280"/>
                </a:lnTo>
                <a:lnTo>
                  <a:pt x="2849" y="340"/>
                </a:lnTo>
                <a:lnTo>
                  <a:pt x="2891" y="400"/>
                </a:lnTo>
                <a:lnTo>
                  <a:pt x="2930" y="460"/>
                </a:lnTo>
                <a:lnTo>
                  <a:pt x="2965" y="540"/>
                </a:lnTo>
                <a:lnTo>
                  <a:pt x="2996" y="620"/>
                </a:lnTo>
                <a:lnTo>
                  <a:pt x="3024" y="700"/>
                </a:lnTo>
                <a:lnTo>
                  <a:pt x="3066" y="840"/>
                </a:lnTo>
                <a:lnTo>
                  <a:pt x="3096" y="900"/>
                </a:lnTo>
                <a:lnTo>
                  <a:pt x="3134" y="980"/>
                </a:lnTo>
                <a:lnTo>
                  <a:pt x="3219" y="1140"/>
                </a:lnTo>
                <a:lnTo>
                  <a:pt x="3257" y="1200"/>
                </a:lnTo>
                <a:lnTo>
                  <a:pt x="3288" y="1260"/>
                </a:lnTo>
                <a:lnTo>
                  <a:pt x="3293" y="1280"/>
                </a:lnTo>
                <a:lnTo>
                  <a:pt x="3295" y="1280"/>
                </a:lnTo>
                <a:lnTo>
                  <a:pt x="3294" y="1300"/>
                </a:lnTo>
                <a:lnTo>
                  <a:pt x="3290" y="1300"/>
                </a:lnTo>
                <a:lnTo>
                  <a:pt x="3274" y="1340"/>
                </a:lnTo>
                <a:lnTo>
                  <a:pt x="3252" y="1380"/>
                </a:lnTo>
                <a:lnTo>
                  <a:pt x="3223" y="1420"/>
                </a:lnTo>
                <a:lnTo>
                  <a:pt x="3187" y="1460"/>
                </a:lnTo>
                <a:lnTo>
                  <a:pt x="3143" y="1500"/>
                </a:lnTo>
                <a:lnTo>
                  <a:pt x="3090" y="1560"/>
                </a:lnTo>
                <a:lnTo>
                  <a:pt x="3029" y="1600"/>
                </a:lnTo>
                <a:lnTo>
                  <a:pt x="2958" y="1640"/>
                </a:lnTo>
                <a:lnTo>
                  <a:pt x="2876" y="1700"/>
                </a:lnTo>
                <a:lnTo>
                  <a:pt x="2785" y="1740"/>
                </a:lnTo>
                <a:lnTo>
                  <a:pt x="2682" y="1760"/>
                </a:lnTo>
                <a:lnTo>
                  <a:pt x="2567" y="1800"/>
                </a:lnTo>
                <a:lnTo>
                  <a:pt x="2667" y="2100"/>
                </a:lnTo>
                <a:lnTo>
                  <a:pt x="2807" y="2100"/>
                </a:lnTo>
                <a:lnTo>
                  <a:pt x="2954" y="2140"/>
                </a:lnTo>
                <a:lnTo>
                  <a:pt x="3100" y="2220"/>
                </a:lnTo>
                <a:lnTo>
                  <a:pt x="3171" y="2240"/>
                </a:lnTo>
                <a:lnTo>
                  <a:pt x="3238" y="2280"/>
                </a:lnTo>
                <a:lnTo>
                  <a:pt x="3301" y="2340"/>
                </a:lnTo>
                <a:lnTo>
                  <a:pt x="3358" y="2380"/>
                </a:lnTo>
                <a:lnTo>
                  <a:pt x="3410" y="2440"/>
                </a:lnTo>
                <a:lnTo>
                  <a:pt x="3454" y="2500"/>
                </a:lnTo>
                <a:lnTo>
                  <a:pt x="3490" y="2560"/>
                </a:lnTo>
                <a:lnTo>
                  <a:pt x="3517" y="2620"/>
                </a:lnTo>
                <a:lnTo>
                  <a:pt x="3534" y="2680"/>
                </a:lnTo>
                <a:lnTo>
                  <a:pt x="3540" y="2740"/>
                </a:lnTo>
                <a:lnTo>
                  <a:pt x="3536" y="2760"/>
                </a:lnTo>
                <a:lnTo>
                  <a:pt x="3526" y="2780"/>
                </a:lnTo>
                <a:lnTo>
                  <a:pt x="3510" y="2800"/>
                </a:lnTo>
                <a:close/>
                <a:moveTo>
                  <a:pt x="1665" y="1960"/>
                </a:moveTo>
                <a:lnTo>
                  <a:pt x="1348" y="1960"/>
                </a:lnTo>
                <a:lnTo>
                  <a:pt x="1484" y="1920"/>
                </a:lnTo>
                <a:lnTo>
                  <a:pt x="1551" y="1880"/>
                </a:lnTo>
                <a:lnTo>
                  <a:pt x="1617" y="1840"/>
                </a:lnTo>
                <a:lnTo>
                  <a:pt x="1679" y="1800"/>
                </a:lnTo>
                <a:lnTo>
                  <a:pt x="1737" y="1740"/>
                </a:lnTo>
                <a:lnTo>
                  <a:pt x="1791" y="1680"/>
                </a:lnTo>
                <a:lnTo>
                  <a:pt x="1839" y="1620"/>
                </a:lnTo>
                <a:lnTo>
                  <a:pt x="1880" y="1560"/>
                </a:lnTo>
                <a:lnTo>
                  <a:pt x="1914" y="1500"/>
                </a:lnTo>
                <a:lnTo>
                  <a:pt x="1939" y="1420"/>
                </a:lnTo>
                <a:lnTo>
                  <a:pt x="1955" y="1360"/>
                </a:lnTo>
                <a:lnTo>
                  <a:pt x="1960" y="1280"/>
                </a:lnTo>
                <a:lnTo>
                  <a:pt x="1964" y="1260"/>
                </a:lnTo>
                <a:lnTo>
                  <a:pt x="1974" y="1260"/>
                </a:lnTo>
                <a:lnTo>
                  <a:pt x="1989" y="1240"/>
                </a:lnTo>
                <a:lnTo>
                  <a:pt x="2035" y="1240"/>
                </a:lnTo>
                <a:lnTo>
                  <a:pt x="2052" y="1220"/>
                </a:lnTo>
                <a:lnTo>
                  <a:pt x="2061" y="1200"/>
                </a:lnTo>
                <a:lnTo>
                  <a:pt x="2064" y="1160"/>
                </a:lnTo>
                <a:lnTo>
                  <a:pt x="2064" y="920"/>
                </a:lnTo>
                <a:lnTo>
                  <a:pt x="2057" y="900"/>
                </a:lnTo>
                <a:lnTo>
                  <a:pt x="2039" y="880"/>
                </a:lnTo>
                <a:lnTo>
                  <a:pt x="2015" y="860"/>
                </a:lnTo>
                <a:lnTo>
                  <a:pt x="1990" y="840"/>
                </a:lnTo>
                <a:lnTo>
                  <a:pt x="1980" y="840"/>
                </a:lnTo>
                <a:lnTo>
                  <a:pt x="1972" y="820"/>
                </a:lnTo>
                <a:lnTo>
                  <a:pt x="1967" y="820"/>
                </a:lnTo>
                <a:lnTo>
                  <a:pt x="1965" y="800"/>
                </a:lnTo>
                <a:lnTo>
                  <a:pt x="1965" y="540"/>
                </a:lnTo>
                <a:lnTo>
                  <a:pt x="1969" y="540"/>
                </a:lnTo>
                <a:lnTo>
                  <a:pt x="1976" y="520"/>
                </a:lnTo>
                <a:lnTo>
                  <a:pt x="2018" y="460"/>
                </a:lnTo>
                <a:lnTo>
                  <a:pt x="2039" y="400"/>
                </a:lnTo>
                <a:lnTo>
                  <a:pt x="2041" y="340"/>
                </a:lnTo>
                <a:lnTo>
                  <a:pt x="2022" y="280"/>
                </a:lnTo>
                <a:lnTo>
                  <a:pt x="1987" y="220"/>
                </a:lnTo>
                <a:lnTo>
                  <a:pt x="1938" y="180"/>
                </a:lnTo>
                <a:lnTo>
                  <a:pt x="1876" y="140"/>
                </a:lnTo>
                <a:lnTo>
                  <a:pt x="1805" y="120"/>
                </a:lnTo>
                <a:lnTo>
                  <a:pt x="1726" y="100"/>
                </a:lnTo>
                <a:lnTo>
                  <a:pt x="1641" y="80"/>
                </a:lnTo>
                <a:lnTo>
                  <a:pt x="1963" y="80"/>
                </a:lnTo>
                <a:lnTo>
                  <a:pt x="2024" y="120"/>
                </a:lnTo>
                <a:lnTo>
                  <a:pt x="2073" y="180"/>
                </a:lnTo>
                <a:lnTo>
                  <a:pt x="2111" y="240"/>
                </a:lnTo>
                <a:lnTo>
                  <a:pt x="2134" y="300"/>
                </a:lnTo>
                <a:lnTo>
                  <a:pt x="2141" y="360"/>
                </a:lnTo>
                <a:lnTo>
                  <a:pt x="2131" y="440"/>
                </a:lnTo>
                <a:lnTo>
                  <a:pt x="2106" y="500"/>
                </a:lnTo>
                <a:lnTo>
                  <a:pt x="2064" y="580"/>
                </a:lnTo>
                <a:lnTo>
                  <a:pt x="2064" y="780"/>
                </a:lnTo>
                <a:lnTo>
                  <a:pt x="2095" y="800"/>
                </a:lnTo>
                <a:lnTo>
                  <a:pt x="2127" y="820"/>
                </a:lnTo>
                <a:lnTo>
                  <a:pt x="2152" y="880"/>
                </a:lnTo>
                <a:lnTo>
                  <a:pt x="2162" y="920"/>
                </a:lnTo>
                <a:lnTo>
                  <a:pt x="2162" y="1160"/>
                </a:lnTo>
                <a:lnTo>
                  <a:pt x="2160" y="1200"/>
                </a:lnTo>
                <a:lnTo>
                  <a:pt x="2149" y="1240"/>
                </a:lnTo>
                <a:lnTo>
                  <a:pt x="2118" y="1300"/>
                </a:lnTo>
                <a:lnTo>
                  <a:pt x="2057" y="1320"/>
                </a:lnTo>
                <a:lnTo>
                  <a:pt x="2047" y="1400"/>
                </a:lnTo>
                <a:lnTo>
                  <a:pt x="2028" y="1460"/>
                </a:lnTo>
                <a:lnTo>
                  <a:pt x="2002" y="1540"/>
                </a:lnTo>
                <a:lnTo>
                  <a:pt x="1968" y="1600"/>
                </a:lnTo>
                <a:lnTo>
                  <a:pt x="1928" y="1660"/>
                </a:lnTo>
                <a:lnTo>
                  <a:pt x="1882" y="1720"/>
                </a:lnTo>
                <a:lnTo>
                  <a:pt x="1831" y="1780"/>
                </a:lnTo>
                <a:lnTo>
                  <a:pt x="1775" y="1840"/>
                </a:lnTo>
                <a:lnTo>
                  <a:pt x="1716" y="1900"/>
                </a:lnTo>
                <a:lnTo>
                  <a:pt x="1653" y="1940"/>
                </a:lnTo>
                <a:lnTo>
                  <a:pt x="1665" y="1960"/>
                </a:lnTo>
                <a:close/>
                <a:moveTo>
                  <a:pt x="84" y="2920"/>
                </a:moveTo>
                <a:lnTo>
                  <a:pt x="15" y="2920"/>
                </a:lnTo>
                <a:lnTo>
                  <a:pt x="4" y="2900"/>
                </a:lnTo>
                <a:lnTo>
                  <a:pt x="0" y="2880"/>
                </a:lnTo>
                <a:lnTo>
                  <a:pt x="0" y="2740"/>
                </a:lnTo>
                <a:lnTo>
                  <a:pt x="4" y="2660"/>
                </a:lnTo>
                <a:lnTo>
                  <a:pt x="16" y="2600"/>
                </a:lnTo>
                <a:lnTo>
                  <a:pt x="35" y="2540"/>
                </a:lnTo>
                <a:lnTo>
                  <a:pt x="61" y="2460"/>
                </a:lnTo>
                <a:lnTo>
                  <a:pt x="95" y="2420"/>
                </a:lnTo>
                <a:lnTo>
                  <a:pt x="136" y="2360"/>
                </a:lnTo>
                <a:lnTo>
                  <a:pt x="183" y="2320"/>
                </a:lnTo>
                <a:lnTo>
                  <a:pt x="238" y="2280"/>
                </a:lnTo>
                <a:lnTo>
                  <a:pt x="298" y="2260"/>
                </a:lnTo>
                <a:lnTo>
                  <a:pt x="366" y="2240"/>
                </a:lnTo>
                <a:lnTo>
                  <a:pt x="439" y="2220"/>
                </a:lnTo>
                <a:lnTo>
                  <a:pt x="519" y="2200"/>
                </a:lnTo>
                <a:lnTo>
                  <a:pt x="764" y="2200"/>
                </a:lnTo>
                <a:lnTo>
                  <a:pt x="943" y="1960"/>
                </a:lnTo>
                <a:lnTo>
                  <a:pt x="881" y="1900"/>
                </a:lnTo>
                <a:lnTo>
                  <a:pt x="822" y="1860"/>
                </a:lnTo>
                <a:lnTo>
                  <a:pt x="767" y="1800"/>
                </a:lnTo>
                <a:lnTo>
                  <a:pt x="717" y="1740"/>
                </a:lnTo>
                <a:lnTo>
                  <a:pt x="672" y="1680"/>
                </a:lnTo>
                <a:lnTo>
                  <a:pt x="633" y="1600"/>
                </a:lnTo>
                <a:lnTo>
                  <a:pt x="601" y="1540"/>
                </a:lnTo>
                <a:lnTo>
                  <a:pt x="575" y="1460"/>
                </a:lnTo>
                <a:lnTo>
                  <a:pt x="558" y="1400"/>
                </a:lnTo>
                <a:lnTo>
                  <a:pt x="549" y="1320"/>
                </a:lnTo>
                <a:lnTo>
                  <a:pt x="514" y="1300"/>
                </a:lnTo>
                <a:lnTo>
                  <a:pt x="496" y="1260"/>
                </a:lnTo>
                <a:lnTo>
                  <a:pt x="491" y="1220"/>
                </a:lnTo>
                <a:lnTo>
                  <a:pt x="491" y="1200"/>
                </a:lnTo>
                <a:lnTo>
                  <a:pt x="491" y="1180"/>
                </a:lnTo>
                <a:lnTo>
                  <a:pt x="589" y="1180"/>
                </a:lnTo>
                <a:lnTo>
                  <a:pt x="589" y="1200"/>
                </a:lnTo>
                <a:lnTo>
                  <a:pt x="588" y="1220"/>
                </a:lnTo>
                <a:lnTo>
                  <a:pt x="590" y="1240"/>
                </a:lnTo>
                <a:lnTo>
                  <a:pt x="624" y="1240"/>
                </a:lnTo>
                <a:lnTo>
                  <a:pt x="636" y="1260"/>
                </a:lnTo>
                <a:lnTo>
                  <a:pt x="644" y="1260"/>
                </a:lnTo>
                <a:lnTo>
                  <a:pt x="646" y="1280"/>
                </a:lnTo>
                <a:lnTo>
                  <a:pt x="651" y="1360"/>
                </a:lnTo>
                <a:lnTo>
                  <a:pt x="666" y="1420"/>
                </a:lnTo>
                <a:lnTo>
                  <a:pt x="688" y="1500"/>
                </a:lnTo>
                <a:lnTo>
                  <a:pt x="719" y="1560"/>
                </a:lnTo>
                <a:lnTo>
                  <a:pt x="757" y="1620"/>
                </a:lnTo>
                <a:lnTo>
                  <a:pt x="801" y="1700"/>
                </a:lnTo>
                <a:lnTo>
                  <a:pt x="850" y="1740"/>
                </a:lnTo>
                <a:lnTo>
                  <a:pt x="904" y="1800"/>
                </a:lnTo>
                <a:lnTo>
                  <a:pt x="962" y="1840"/>
                </a:lnTo>
                <a:lnTo>
                  <a:pt x="1022" y="1880"/>
                </a:lnTo>
                <a:lnTo>
                  <a:pt x="1085" y="1920"/>
                </a:lnTo>
                <a:lnTo>
                  <a:pt x="1215" y="1960"/>
                </a:lnTo>
                <a:lnTo>
                  <a:pt x="1665" y="1960"/>
                </a:lnTo>
                <a:lnTo>
                  <a:pt x="1677" y="1980"/>
                </a:lnTo>
                <a:lnTo>
                  <a:pt x="1569" y="1980"/>
                </a:lnTo>
                <a:lnTo>
                  <a:pt x="1533" y="2000"/>
                </a:lnTo>
                <a:lnTo>
                  <a:pt x="1029" y="2000"/>
                </a:lnTo>
                <a:lnTo>
                  <a:pt x="829" y="2280"/>
                </a:lnTo>
                <a:lnTo>
                  <a:pt x="821" y="2280"/>
                </a:lnTo>
                <a:lnTo>
                  <a:pt x="811" y="2300"/>
                </a:lnTo>
                <a:lnTo>
                  <a:pt x="476" y="2300"/>
                </a:lnTo>
                <a:lnTo>
                  <a:pt x="412" y="2320"/>
                </a:lnTo>
                <a:lnTo>
                  <a:pt x="351" y="2340"/>
                </a:lnTo>
                <a:lnTo>
                  <a:pt x="292" y="2360"/>
                </a:lnTo>
                <a:lnTo>
                  <a:pt x="239" y="2400"/>
                </a:lnTo>
                <a:lnTo>
                  <a:pt x="192" y="2440"/>
                </a:lnTo>
                <a:lnTo>
                  <a:pt x="153" y="2500"/>
                </a:lnTo>
                <a:lnTo>
                  <a:pt x="124" y="2580"/>
                </a:lnTo>
                <a:lnTo>
                  <a:pt x="105" y="2660"/>
                </a:lnTo>
                <a:lnTo>
                  <a:pt x="99" y="2740"/>
                </a:lnTo>
                <a:lnTo>
                  <a:pt x="99" y="2880"/>
                </a:lnTo>
                <a:lnTo>
                  <a:pt x="95" y="2900"/>
                </a:lnTo>
                <a:lnTo>
                  <a:pt x="84" y="2920"/>
                </a:lnTo>
                <a:close/>
                <a:moveTo>
                  <a:pt x="2420" y="1820"/>
                </a:moveTo>
                <a:lnTo>
                  <a:pt x="2244" y="1820"/>
                </a:lnTo>
                <a:lnTo>
                  <a:pt x="2228" y="1800"/>
                </a:lnTo>
                <a:lnTo>
                  <a:pt x="2469" y="1800"/>
                </a:lnTo>
                <a:lnTo>
                  <a:pt x="2420" y="1820"/>
                </a:lnTo>
                <a:close/>
                <a:moveTo>
                  <a:pt x="2639" y="2920"/>
                </a:moveTo>
                <a:lnTo>
                  <a:pt x="2569" y="2920"/>
                </a:lnTo>
                <a:lnTo>
                  <a:pt x="2559" y="2900"/>
                </a:lnTo>
                <a:lnTo>
                  <a:pt x="2555" y="2880"/>
                </a:lnTo>
                <a:lnTo>
                  <a:pt x="2555" y="2740"/>
                </a:lnTo>
                <a:lnTo>
                  <a:pt x="2549" y="2660"/>
                </a:lnTo>
                <a:lnTo>
                  <a:pt x="2530" y="2600"/>
                </a:lnTo>
                <a:lnTo>
                  <a:pt x="2501" y="2540"/>
                </a:lnTo>
                <a:lnTo>
                  <a:pt x="2463" y="2480"/>
                </a:lnTo>
                <a:lnTo>
                  <a:pt x="2416" y="2440"/>
                </a:lnTo>
                <a:lnTo>
                  <a:pt x="2362" y="2400"/>
                </a:lnTo>
                <a:lnTo>
                  <a:pt x="2303" y="2360"/>
                </a:lnTo>
                <a:lnTo>
                  <a:pt x="2239" y="2340"/>
                </a:lnTo>
                <a:lnTo>
                  <a:pt x="2104" y="2300"/>
                </a:lnTo>
                <a:lnTo>
                  <a:pt x="1757" y="2300"/>
                </a:lnTo>
                <a:lnTo>
                  <a:pt x="1747" y="2280"/>
                </a:lnTo>
                <a:lnTo>
                  <a:pt x="1740" y="2280"/>
                </a:lnTo>
                <a:lnTo>
                  <a:pt x="1569" y="1980"/>
                </a:lnTo>
                <a:lnTo>
                  <a:pt x="1677" y="1980"/>
                </a:lnTo>
                <a:lnTo>
                  <a:pt x="1810" y="2200"/>
                </a:lnTo>
                <a:lnTo>
                  <a:pt x="2112" y="2200"/>
                </a:lnTo>
                <a:lnTo>
                  <a:pt x="2252" y="2240"/>
                </a:lnTo>
                <a:lnTo>
                  <a:pt x="2318" y="2260"/>
                </a:lnTo>
                <a:lnTo>
                  <a:pt x="2380" y="2300"/>
                </a:lnTo>
                <a:lnTo>
                  <a:pt x="2438" y="2340"/>
                </a:lnTo>
                <a:lnTo>
                  <a:pt x="2490" y="2380"/>
                </a:lnTo>
                <a:lnTo>
                  <a:pt x="2537" y="2420"/>
                </a:lnTo>
                <a:lnTo>
                  <a:pt x="2577" y="2480"/>
                </a:lnTo>
                <a:lnTo>
                  <a:pt x="2609" y="2540"/>
                </a:lnTo>
                <a:lnTo>
                  <a:pt x="2633" y="2600"/>
                </a:lnTo>
                <a:lnTo>
                  <a:pt x="2648" y="2660"/>
                </a:lnTo>
                <a:lnTo>
                  <a:pt x="2653" y="2740"/>
                </a:lnTo>
                <a:lnTo>
                  <a:pt x="2653" y="2880"/>
                </a:lnTo>
                <a:lnTo>
                  <a:pt x="2649" y="2900"/>
                </a:lnTo>
                <a:lnTo>
                  <a:pt x="2639" y="2920"/>
                </a:lnTo>
                <a:close/>
                <a:moveTo>
                  <a:pt x="1353" y="2060"/>
                </a:moveTo>
                <a:lnTo>
                  <a:pt x="1217" y="2060"/>
                </a:lnTo>
                <a:lnTo>
                  <a:pt x="1029" y="2000"/>
                </a:lnTo>
                <a:lnTo>
                  <a:pt x="1533" y="2000"/>
                </a:lnTo>
                <a:lnTo>
                  <a:pt x="1498" y="2020"/>
                </a:lnTo>
                <a:lnTo>
                  <a:pt x="1353" y="2060"/>
                </a:lnTo>
                <a:close/>
              </a:path>
            </a:pathLst>
          </a:custGeom>
          <a:solidFill>
            <a:srgbClr val="D0011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5" name="TextBox 4">
            <a:extLst>
              <a:ext uri="{FF2B5EF4-FFF2-40B4-BE49-F238E27FC236}">
                <a16:creationId xmlns:a16="http://schemas.microsoft.com/office/drawing/2014/main" id="{66B70563-4DF0-A8BE-E582-2B5F7EFCFF82}"/>
              </a:ext>
            </a:extLst>
          </p:cNvPr>
          <p:cNvSpPr txBox="1"/>
          <p:nvPr/>
        </p:nvSpPr>
        <p:spPr>
          <a:xfrm>
            <a:off x="995605" y="3866632"/>
            <a:ext cx="2133832" cy="461665"/>
          </a:xfrm>
          <a:prstGeom prst="rect">
            <a:avLst/>
          </a:prstGeom>
          <a:noFill/>
        </p:spPr>
        <p:txBody>
          <a:bodyPr wrap="square" lIns="91440" tIns="45720" rIns="91440" bIns="45720" rtlCol="0" anchor="t">
            <a:spAutoFit/>
          </a:bodyPr>
          <a:lstStyle/>
          <a:p>
            <a:pPr algn="ctr"/>
            <a:r>
              <a:rPr lang="en-GB" sz="2400" b="1"/>
              <a:t>P Applicants</a:t>
            </a:r>
          </a:p>
        </p:txBody>
      </p:sp>
      <p:sp>
        <p:nvSpPr>
          <p:cNvPr id="7" name="Freeform: Shape 6">
            <a:extLst>
              <a:ext uri="{FF2B5EF4-FFF2-40B4-BE49-F238E27FC236}">
                <a16:creationId xmlns:a16="http://schemas.microsoft.com/office/drawing/2014/main" id="{0DB8DC30-9216-4673-1599-C1B6E24BFC53}"/>
              </a:ext>
            </a:extLst>
          </p:cNvPr>
          <p:cNvSpPr>
            <a:spLocks/>
          </p:cNvSpPr>
          <p:nvPr/>
        </p:nvSpPr>
        <p:spPr bwMode="auto">
          <a:xfrm>
            <a:off x="3685602" y="1914162"/>
            <a:ext cx="2159635" cy="1799590"/>
          </a:xfrm>
          <a:custGeom>
            <a:avLst/>
            <a:gdLst>
              <a:gd name="T0" fmla="+- 0 1098 539"/>
              <a:gd name="T1" fmla="*/ T0 w 3540"/>
              <a:gd name="T2" fmla="+- 0 979 179"/>
              <a:gd name="T3" fmla="*/ 979 h 2920"/>
              <a:gd name="T4" fmla="+- 0 1190 539"/>
              <a:gd name="T5" fmla="*/ T4 w 3540"/>
              <a:gd name="T6" fmla="+- 0 499 179"/>
              <a:gd name="T7" fmla="*/ 499 h 2920"/>
              <a:gd name="T8" fmla="+- 0 1535 539"/>
              <a:gd name="T9" fmla="*/ T8 w 3540"/>
              <a:gd name="T10" fmla="+- 0 339 179"/>
              <a:gd name="T11" fmla="*/ 339 h 2920"/>
              <a:gd name="T12" fmla="+- 0 2052 539"/>
              <a:gd name="T13" fmla="*/ T12 w 3540"/>
              <a:gd name="T14" fmla="+- 0 179 179"/>
              <a:gd name="T15" fmla="*/ 179 h 2920"/>
              <a:gd name="T16" fmla="+- 0 2065 539"/>
              <a:gd name="T17" fmla="*/ T16 w 3540"/>
              <a:gd name="T18" fmla="+- 0 279 179"/>
              <a:gd name="T19" fmla="*/ 279 h 2920"/>
              <a:gd name="T20" fmla="+- 0 1613 539"/>
              <a:gd name="T21" fmla="*/ T20 w 3540"/>
              <a:gd name="T22" fmla="+- 0 419 179"/>
              <a:gd name="T23" fmla="*/ 419 h 2920"/>
              <a:gd name="T24" fmla="+- 0 1248 539"/>
              <a:gd name="T25" fmla="*/ T24 w 3540"/>
              <a:gd name="T26" fmla="+- 0 599 179"/>
              <a:gd name="T27" fmla="*/ 599 h 2920"/>
              <a:gd name="T28" fmla="+- 0 1220 539"/>
              <a:gd name="T29" fmla="*/ T28 w 3540"/>
              <a:gd name="T30" fmla="+- 0 999 179"/>
              <a:gd name="T31" fmla="*/ 999 h 2920"/>
              <a:gd name="T32" fmla="+- 0 1129 539"/>
              <a:gd name="T33" fmla="*/ T32 w 3540"/>
              <a:gd name="T34" fmla="+- 0 1099 179"/>
              <a:gd name="T35" fmla="*/ 1099 h 2920"/>
              <a:gd name="T36" fmla="+- 0 2941 539"/>
              <a:gd name="T37" fmla="*/ T36 w 3540"/>
              <a:gd name="T38" fmla="+- 0 219 179"/>
              <a:gd name="T39" fmla="*/ 219 h 2920"/>
              <a:gd name="T40" fmla="+- 0 3975 539"/>
              <a:gd name="T41" fmla="*/ T40 w 3540"/>
              <a:gd name="T42" fmla="+- 0 2859 179"/>
              <a:gd name="T43" fmla="*/ 2859 h 2920"/>
              <a:gd name="T44" fmla="+- 0 3725 539"/>
              <a:gd name="T45" fmla="*/ T44 w 3540"/>
              <a:gd name="T46" fmla="+- 0 2559 179"/>
              <a:gd name="T47" fmla="*/ 2559 h 2920"/>
              <a:gd name="T48" fmla="+- 0 3171 539"/>
              <a:gd name="T49" fmla="*/ T48 w 3540"/>
              <a:gd name="T50" fmla="+- 0 2359 179"/>
              <a:gd name="T51" fmla="*/ 2359 h 2920"/>
              <a:gd name="T52" fmla="+- 0 2753 539"/>
              <a:gd name="T53" fmla="*/ T52 w 3540"/>
              <a:gd name="T54" fmla="+- 0 1959 179"/>
              <a:gd name="T55" fmla="*/ 1959 h 2920"/>
              <a:gd name="T56" fmla="+- 0 3147 539"/>
              <a:gd name="T57" fmla="*/ T56 w 3540"/>
              <a:gd name="T58" fmla="+- 0 1859 179"/>
              <a:gd name="T59" fmla="*/ 1859 h 2920"/>
              <a:gd name="T60" fmla="+- 0 3577 539"/>
              <a:gd name="T61" fmla="*/ T60 w 3540"/>
              <a:gd name="T62" fmla="+- 0 1659 179"/>
              <a:gd name="T63" fmla="*/ 1659 h 2920"/>
              <a:gd name="T64" fmla="+- 0 3701 539"/>
              <a:gd name="T65" fmla="*/ T64 w 3540"/>
              <a:gd name="T66" fmla="+- 0 1419 179"/>
              <a:gd name="T67" fmla="*/ 1419 h 2920"/>
              <a:gd name="T68" fmla="+- 0 3491 539"/>
              <a:gd name="T69" fmla="*/ T68 w 3540"/>
              <a:gd name="T70" fmla="+- 0 999 179"/>
              <a:gd name="T71" fmla="*/ 999 h 2920"/>
              <a:gd name="T72" fmla="+- 0 3363 539"/>
              <a:gd name="T73" fmla="*/ T72 w 3540"/>
              <a:gd name="T74" fmla="+- 0 659 179"/>
              <a:gd name="T75" fmla="*/ 659 h 2920"/>
              <a:gd name="T76" fmla="+- 0 3050 539"/>
              <a:gd name="T77" fmla="*/ T76 w 3540"/>
              <a:gd name="T78" fmla="+- 0 339 179"/>
              <a:gd name="T79" fmla="*/ 339 h 2920"/>
              <a:gd name="T80" fmla="+- 0 2753 539"/>
              <a:gd name="T81" fmla="*/ T80 w 3540"/>
              <a:gd name="T82" fmla="+- 0 239 179"/>
              <a:gd name="T83" fmla="*/ 239 h 2920"/>
              <a:gd name="T84" fmla="+- 0 3242 539"/>
              <a:gd name="T85" fmla="*/ T84 w 3540"/>
              <a:gd name="T86" fmla="+- 0 359 179"/>
              <a:gd name="T87" fmla="*/ 359 h 2920"/>
              <a:gd name="T88" fmla="+- 0 3504 539"/>
              <a:gd name="T89" fmla="*/ T88 w 3540"/>
              <a:gd name="T90" fmla="+- 0 719 179"/>
              <a:gd name="T91" fmla="*/ 719 h 2920"/>
              <a:gd name="T92" fmla="+- 0 3758 539"/>
              <a:gd name="T93" fmla="*/ T92 w 3540"/>
              <a:gd name="T94" fmla="+- 0 1319 179"/>
              <a:gd name="T95" fmla="*/ 1319 h 2920"/>
              <a:gd name="T96" fmla="+- 0 3829 539"/>
              <a:gd name="T97" fmla="*/ T96 w 3540"/>
              <a:gd name="T98" fmla="+- 0 1479 179"/>
              <a:gd name="T99" fmla="*/ 1479 h 2920"/>
              <a:gd name="T100" fmla="+- 0 3629 539"/>
              <a:gd name="T101" fmla="*/ T100 w 3540"/>
              <a:gd name="T102" fmla="+- 0 1739 179"/>
              <a:gd name="T103" fmla="*/ 1739 h 2920"/>
              <a:gd name="T104" fmla="+- 0 3106 539"/>
              <a:gd name="T105" fmla="*/ T104 w 3540"/>
              <a:gd name="T106" fmla="+- 0 1979 179"/>
              <a:gd name="T107" fmla="*/ 1979 h 2920"/>
              <a:gd name="T108" fmla="+- 0 3777 539"/>
              <a:gd name="T109" fmla="*/ T108 w 3540"/>
              <a:gd name="T110" fmla="+- 0 2459 179"/>
              <a:gd name="T111" fmla="*/ 2459 h 2920"/>
              <a:gd name="T112" fmla="+- 0 4056 539"/>
              <a:gd name="T113" fmla="*/ T112 w 3540"/>
              <a:gd name="T114" fmla="+- 0 2799 179"/>
              <a:gd name="T115" fmla="*/ 2799 h 2920"/>
              <a:gd name="T116" fmla="+- 0 2204 539"/>
              <a:gd name="T117" fmla="*/ T116 w 3540"/>
              <a:gd name="T118" fmla="+- 0 2139 179"/>
              <a:gd name="T119" fmla="*/ 2139 h 2920"/>
              <a:gd name="T120" fmla="+- 0 2276 539"/>
              <a:gd name="T121" fmla="*/ T120 w 3540"/>
              <a:gd name="T122" fmla="+- 0 1919 179"/>
              <a:gd name="T123" fmla="*/ 1919 h 2920"/>
              <a:gd name="T124" fmla="+- 0 2494 539"/>
              <a:gd name="T125" fmla="*/ T124 w 3540"/>
              <a:gd name="T126" fmla="+- 0 1539 179"/>
              <a:gd name="T127" fmla="*/ 1539 h 2920"/>
              <a:gd name="T128" fmla="+- 0 2591 539"/>
              <a:gd name="T129" fmla="*/ T128 w 3540"/>
              <a:gd name="T130" fmla="+- 0 1399 179"/>
              <a:gd name="T131" fmla="*/ 1399 h 2920"/>
              <a:gd name="T132" fmla="+- 0 2554 539"/>
              <a:gd name="T133" fmla="*/ T132 w 3540"/>
              <a:gd name="T134" fmla="+- 0 1039 179"/>
              <a:gd name="T135" fmla="*/ 1039 h 2920"/>
              <a:gd name="T136" fmla="+- 0 2504 539"/>
              <a:gd name="T137" fmla="*/ T136 w 3540"/>
              <a:gd name="T138" fmla="+- 0 719 179"/>
              <a:gd name="T139" fmla="*/ 719 h 2920"/>
              <a:gd name="T140" fmla="+- 0 2561 539"/>
              <a:gd name="T141" fmla="*/ T140 w 3540"/>
              <a:gd name="T142" fmla="+- 0 459 179"/>
              <a:gd name="T143" fmla="*/ 459 h 2920"/>
              <a:gd name="T144" fmla="+- 0 2180 539"/>
              <a:gd name="T145" fmla="*/ T144 w 3540"/>
              <a:gd name="T146" fmla="+- 0 259 179"/>
              <a:gd name="T147" fmla="*/ 259 h 2920"/>
              <a:gd name="T148" fmla="+- 0 2680 539"/>
              <a:gd name="T149" fmla="*/ T148 w 3540"/>
              <a:gd name="T150" fmla="+- 0 539 179"/>
              <a:gd name="T151" fmla="*/ 539 h 2920"/>
              <a:gd name="T152" fmla="+- 0 2666 539"/>
              <a:gd name="T153" fmla="*/ T152 w 3540"/>
              <a:gd name="T154" fmla="+- 0 999 179"/>
              <a:gd name="T155" fmla="*/ 999 h 2920"/>
              <a:gd name="T156" fmla="+- 0 2657 539"/>
              <a:gd name="T157" fmla="*/ T156 w 3540"/>
              <a:gd name="T158" fmla="+- 0 1479 179"/>
              <a:gd name="T159" fmla="*/ 1479 h 2920"/>
              <a:gd name="T160" fmla="+- 0 2467 539"/>
              <a:gd name="T161" fmla="*/ T160 w 3540"/>
              <a:gd name="T162" fmla="+- 0 1839 179"/>
              <a:gd name="T163" fmla="*/ 1839 h 2920"/>
              <a:gd name="T164" fmla="+- 0 2204 539"/>
              <a:gd name="T165" fmla="*/ T164 w 3540"/>
              <a:gd name="T166" fmla="+- 0 2139 179"/>
              <a:gd name="T167" fmla="*/ 2139 h 2920"/>
              <a:gd name="T168" fmla="+- 0 543 539"/>
              <a:gd name="T169" fmla="*/ T168 w 3540"/>
              <a:gd name="T170" fmla="+- 0 2839 179"/>
              <a:gd name="T171" fmla="*/ 2839 h 2920"/>
              <a:gd name="T172" fmla="+- 0 722 539"/>
              <a:gd name="T173" fmla="*/ T172 w 3540"/>
              <a:gd name="T174" fmla="+- 0 2499 179"/>
              <a:gd name="T175" fmla="*/ 2499 h 2920"/>
              <a:gd name="T176" fmla="+- 0 1303 539"/>
              <a:gd name="T177" fmla="*/ T176 w 3540"/>
              <a:gd name="T178" fmla="+- 0 2379 179"/>
              <a:gd name="T179" fmla="*/ 2379 h 2920"/>
              <a:gd name="T180" fmla="+- 0 1211 539"/>
              <a:gd name="T181" fmla="*/ T180 w 3540"/>
              <a:gd name="T182" fmla="+- 0 1859 179"/>
              <a:gd name="T183" fmla="*/ 1859 h 2920"/>
              <a:gd name="T184" fmla="+- 0 1053 539"/>
              <a:gd name="T185" fmla="*/ T184 w 3540"/>
              <a:gd name="T186" fmla="+- 0 1479 179"/>
              <a:gd name="T187" fmla="*/ 1479 h 2920"/>
              <a:gd name="T188" fmla="+- 0 1128 539"/>
              <a:gd name="T189" fmla="*/ T188 w 3540"/>
              <a:gd name="T190" fmla="+- 0 1379 179"/>
              <a:gd name="T191" fmla="*/ 1379 h 2920"/>
              <a:gd name="T192" fmla="+- 0 1183 539"/>
              <a:gd name="T193" fmla="*/ T192 w 3540"/>
              <a:gd name="T194" fmla="+- 0 1439 179"/>
              <a:gd name="T195" fmla="*/ 1439 h 2920"/>
              <a:gd name="T196" fmla="+- 0 1296 539"/>
              <a:gd name="T197" fmla="*/ T196 w 3540"/>
              <a:gd name="T198" fmla="+- 0 1799 179"/>
              <a:gd name="T199" fmla="*/ 1799 h 2920"/>
              <a:gd name="T200" fmla="+- 0 1624 539"/>
              <a:gd name="T201" fmla="*/ T200 w 3540"/>
              <a:gd name="T202" fmla="+- 0 2099 179"/>
              <a:gd name="T203" fmla="*/ 2099 h 2920"/>
              <a:gd name="T204" fmla="+- 0 1568 539"/>
              <a:gd name="T205" fmla="*/ T204 w 3540"/>
              <a:gd name="T206" fmla="+- 0 2179 179"/>
              <a:gd name="T207" fmla="*/ 2179 h 2920"/>
              <a:gd name="T208" fmla="+- 0 890 539"/>
              <a:gd name="T209" fmla="*/ T208 w 3540"/>
              <a:gd name="T210" fmla="+- 0 2519 179"/>
              <a:gd name="T211" fmla="*/ 2519 h 2920"/>
              <a:gd name="T212" fmla="+- 0 644 539"/>
              <a:gd name="T213" fmla="*/ T212 w 3540"/>
              <a:gd name="T214" fmla="+- 0 2839 179"/>
              <a:gd name="T215" fmla="*/ 2839 h 2920"/>
              <a:gd name="T216" fmla="+- 0 2783 539"/>
              <a:gd name="T217" fmla="*/ T216 w 3540"/>
              <a:gd name="T218" fmla="+- 0 1999 179"/>
              <a:gd name="T219" fmla="*/ 1999 h 2920"/>
              <a:gd name="T220" fmla="+- 0 3098 539"/>
              <a:gd name="T221" fmla="*/ T220 w 3540"/>
              <a:gd name="T222" fmla="+- 0 3079 179"/>
              <a:gd name="T223" fmla="*/ 3079 h 2920"/>
              <a:gd name="T224" fmla="+- 0 3002 539"/>
              <a:gd name="T225" fmla="*/ T224 w 3540"/>
              <a:gd name="T226" fmla="+- 0 2659 179"/>
              <a:gd name="T227" fmla="*/ 2659 h 2920"/>
              <a:gd name="T228" fmla="+- 0 2296 539"/>
              <a:gd name="T229" fmla="*/ T228 w 3540"/>
              <a:gd name="T230" fmla="+- 0 2479 179"/>
              <a:gd name="T231" fmla="*/ 2479 h 2920"/>
              <a:gd name="T232" fmla="+- 0 2651 539"/>
              <a:gd name="T233" fmla="*/ T232 w 3540"/>
              <a:gd name="T234" fmla="+- 0 2379 179"/>
              <a:gd name="T235" fmla="*/ 2379 h 2920"/>
              <a:gd name="T236" fmla="+- 0 3076 539"/>
              <a:gd name="T237" fmla="*/ T236 w 3540"/>
              <a:gd name="T238" fmla="+- 0 2599 179"/>
              <a:gd name="T239" fmla="*/ 2599 h 2920"/>
              <a:gd name="T240" fmla="+- 0 3192 539"/>
              <a:gd name="T241" fmla="*/ T240 w 3540"/>
              <a:gd name="T242" fmla="+- 0 3059 179"/>
              <a:gd name="T243" fmla="*/ 3059 h 2920"/>
              <a:gd name="T244" fmla="+- 0 2072 539"/>
              <a:gd name="T245" fmla="*/ T244 w 3540"/>
              <a:gd name="T246" fmla="+- 0 2179 179"/>
              <a:gd name="T247" fmla="*/ 2179 h 29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 ang="0">
                <a:pos x="T245" y="T247"/>
              </a:cxn>
            </a:cxnLst>
            <a:rect l="0" t="0" r="r" b="b"/>
            <a:pathLst>
              <a:path w="3540" h="2920">
                <a:moveTo>
                  <a:pt x="590" y="1180"/>
                </a:moveTo>
                <a:lnTo>
                  <a:pt x="492" y="1180"/>
                </a:lnTo>
                <a:lnTo>
                  <a:pt x="492" y="920"/>
                </a:lnTo>
                <a:lnTo>
                  <a:pt x="502" y="880"/>
                </a:lnTo>
                <a:lnTo>
                  <a:pt x="527" y="820"/>
                </a:lnTo>
                <a:lnTo>
                  <a:pt x="559" y="800"/>
                </a:lnTo>
                <a:lnTo>
                  <a:pt x="590" y="780"/>
                </a:lnTo>
                <a:lnTo>
                  <a:pt x="590" y="560"/>
                </a:lnTo>
                <a:lnTo>
                  <a:pt x="594" y="480"/>
                </a:lnTo>
                <a:lnTo>
                  <a:pt x="605" y="420"/>
                </a:lnTo>
                <a:lnTo>
                  <a:pt x="624" y="360"/>
                </a:lnTo>
                <a:lnTo>
                  <a:pt x="651" y="320"/>
                </a:lnTo>
                <a:lnTo>
                  <a:pt x="686" y="280"/>
                </a:lnTo>
                <a:lnTo>
                  <a:pt x="730" y="240"/>
                </a:lnTo>
                <a:lnTo>
                  <a:pt x="782" y="220"/>
                </a:lnTo>
                <a:lnTo>
                  <a:pt x="844" y="180"/>
                </a:lnTo>
                <a:lnTo>
                  <a:pt x="915" y="160"/>
                </a:lnTo>
                <a:lnTo>
                  <a:pt x="996" y="160"/>
                </a:lnTo>
                <a:lnTo>
                  <a:pt x="1087" y="140"/>
                </a:lnTo>
                <a:lnTo>
                  <a:pt x="1188" y="140"/>
                </a:lnTo>
                <a:lnTo>
                  <a:pt x="1274" y="80"/>
                </a:lnTo>
                <a:lnTo>
                  <a:pt x="1358" y="40"/>
                </a:lnTo>
                <a:lnTo>
                  <a:pt x="1438" y="20"/>
                </a:lnTo>
                <a:lnTo>
                  <a:pt x="1513" y="0"/>
                </a:lnTo>
                <a:lnTo>
                  <a:pt x="1731" y="0"/>
                </a:lnTo>
                <a:lnTo>
                  <a:pt x="1815" y="20"/>
                </a:lnTo>
                <a:lnTo>
                  <a:pt x="1893" y="40"/>
                </a:lnTo>
                <a:lnTo>
                  <a:pt x="1963" y="80"/>
                </a:lnTo>
                <a:lnTo>
                  <a:pt x="1587" y="80"/>
                </a:lnTo>
                <a:lnTo>
                  <a:pt x="1526" y="100"/>
                </a:lnTo>
                <a:lnTo>
                  <a:pt x="1459" y="120"/>
                </a:lnTo>
                <a:lnTo>
                  <a:pt x="1387" y="140"/>
                </a:lnTo>
                <a:lnTo>
                  <a:pt x="1311" y="180"/>
                </a:lnTo>
                <a:lnTo>
                  <a:pt x="1233" y="220"/>
                </a:lnTo>
                <a:lnTo>
                  <a:pt x="1225" y="240"/>
                </a:lnTo>
                <a:lnTo>
                  <a:pt x="1074" y="240"/>
                </a:lnTo>
                <a:lnTo>
                  <a:pt x="967" y="260"/>
                </a:lnTo>
                <a:lnTo>
                  <a:pt x="882" y="280"/>
                </a:lnTo>
                <a:lnTo>
                  <a:pt x="816" y="300"/>
                </a:lnTo>
                <a:lnTo>
                  <a:pt x="767" y="340"/>
                </a:lnTo>
                <a:lnTo>
                  <a:pt x="732" y="380"/>
                </a:lnTo>
                <a:lnTo>
                  <a:pt x="709" y="420"/>
                </a:lnTo>
                <a:lnTo>
                  <a:pt x="696" y="460"/>
                </a:lnTo>
                <a:lnTo>
                  <a:pt x="690" y="500"/>
                </a:lnTo>
                <a:lnTo>
                  <a:pt x="688" y="560"/>
                </a:lnTo>
                <a:lnTo>
                  <a:pt x="688" y="800"/>
                </a:lnTo>
                <a:lnTo>
                  <a:pt x="686" y="820"/>
                </a:lnTo>
                <a:lnTo>
                  <a:pt x="681" y="820"/>
                </a:lnTo>
                <a:lnTo>
                  <a:pt x="673" y="840"/>
                </a:lnTo>
                <a:lnTo>
                  <a:pt x="663" y="840"/>
                </a:lnTo>
                <a:lnTo>
                  <a:pt x="638" y="860"/>
                </a:lnTo>
                <a:lnTo>
                  <a:pt x="615" y="880"/>
                </a:lnTo>
                <a:lnTo>
                  <a:pt x="597" y="900"/>
                </a:lnTo>
                <a:lnTo>
                  <a:pt x="590" y="920"/>
                </a:lnTo>
                <a:lnTo>
                  <a:pt x="590" y="1180"/>
                </a:lnTo>
                <a:close/>
                <a:moveTo>
                  <a:pt x="2402" y="40"/>
                </a:moveTo>
                <a:lnTo>
                  <a:pt x="2228" y="40"/>
                </a:lnTo>
                <a:lnTo>
                  <a:pt x="2244" y="20"/>
                </a:lnTo>
                <a:lnTo>
                  <a:pt x="2334" y="20"/>
                </a:lnTo>
                <a:lnTo>
                  <a:pt x="2402" y="40"/>
                </a:lnTo>
                <a:close/>
                <a:moveTo>
                  <a:pt x="3510" y="2800"/>
                </a:moveTo>
                <a:lnTo>
                  <a:pt x="3472" y="2800"/>
                </a:lnTo>
                <a:lnTo>
                  <a:pt x="3456" y="2780"/>
                </a:lnTo>
                <a:lnTo>
                  <a:pt x="3446" y="2760"/>
                </a:lnTo>
                <a:lnTo>
                  <a:pt x="3442" y="2740"/>
                </a:lnTo>
                <a:lnTo>
                  <a:pt x="3436" y="2680"/>
                </a:lnTo>
                <a:lnTo>
                  <a:pt x="3417" y="2620"/>
                </a:lnTo>
                <a:lnTo>
                  <a:pt x="3388" y="2580"/>
                </a:lnTo>
                <a:lnTo>
                  <a:pt x="3349" y="2520"/>
                </a:lnTo>
                <a:lnTo>
                  <a:pt x="3301" y="2460"/>
                </a:lnTo>
                <a:lnTo>
                  <a:pt x="3247" y="2420"/>
                </a:lnTo>
                <a:lnTo>
                  <a:pt x="3186" y="2380"/>
                </a:lnTo>
                <a:lnTo>
                  <a:pt x="3121" y="2340"/>
                </a:lnTo>
                <a:lnTo>
                  <a:pt x="3052" y="2300"/>
                </a:lnTo>
                <a:lnTo>
                  <a:pt x="2981" y="2260"/>
                </a:lnTo>
                <a:lnTo>
                  <a:pt x="2765" y="2200"/>
                </a:lnTo>
                <a:lnTo>
                  <a:pt x="2696" y="2200"/>
                </a:lnTo>
                <a:lnTo>
                  <a:pt x="2632" y="2180"/>
                </a:lnTo>
                <a:lnTo>
                  <a:pt x="2603" y="2180"/>
                </a:lnTo>
                <a:lnTo>
                  <a:pt x="2592" y="2160"/>
                </a:lnTo>
                <a:lnTo>
                  <a:pt x="2585" y="2160"/>
                </a:lnTo>
                <a:lnTo>
                  <a:pt x="2469" y="1800"/>
                </a:lnTo>
                <a:lnTo>
                  <a:pt x="2218" y="1800"/>
                </a:lnTo>
                <a:lnTo>
                  <a:pt x="2214" y="1780"/>
                </a:lnTo>
                <a:lnTo>
                  <a:pt x="2218" y="1760"/>
                </a:lnTo>
                <a:lnTo>
                  <a:pt x="2228" y="1740"/>
                </a:lnTo>
                <a:lnTo>
                  <a:pt x="2244" y="1720"/>
                </a:lnTo>
                <a:lnTo>
                  <a:pt x="2389" y="1720"/>
                </a:lnTo>
                <a:lnTo>
                  <a:pt x="2504" y="1700"/>
                </a:lnTo>
                <a:lnTo>
                  <a:pt x="2608" y="1680"/>
                </a:lnTo>
                <a:lnTo>
                  <a:pt x="2703" y="1660"/>
                </a:lnTo>
                <a:lnTo>
                  <a:pt x="2787" y="1620"/>
                </a:lnTo>
                <a:lnTo>
                  <a:pt x="2863" y="1600"/>
                </a:lnTo>
                <a:lnTo>
                  <a:pt x="2929" y="1560"/>
                </a:lnTo>
                <a:lnTo>
                  <a:pt x="2988" y="1520"/>
                </a:lnTo>
                <a:lnTo>
                  <a:pt x="3038" y="1480"/>
                </a:lnTo>
                <a:lnTo>
                  <a:pt x="3081" y="1420"/>
                </a:lnTo>
                <a:lnTo>
                  <a:pt x="3118" y="1380"/>
                </a:lnTo>
                <a:lnTo>
                  <a:pt x="3147" y="1360"/>
                </a:lnTo>
                <a:lnTo>
                  <a:pt x="3171" y="1320"/>
                </a:lnTo>
                <a:lnTo>
                  <a:pt x="3189" y="1280"/>
                </a:lnTo>
                <a:lnTo>
                  <a:pt x="3162" y="1240"/>
                </a:lnTo>
                <a:lnTo>
                  <a:pt x="3126" y="1180"/>
                </a:lnTo>
                <a:lnTo>
                  <a:pt x="3084" y="1100"/>
                </a:lnTo>
                <a:lnTo>
                  <a:pt x="3042" y="1020"/>
                </a:lnTo>
                <a:lnTo>
                  <a:pt x="3003" y="940"/>
                </a:lnTo>
                <a:lnTo>
                  <a:pt x="2972" y="860"/>
                </a:lnTo>
                <a:lnTo>
                  <a:pt x="2952" y="820"/>
                </a:lnTo>
                <a:lnTo>
                  <a:pt x="2940" y="760"/>
                </a:lnTo>
                <a:lnTo>
                  <a:pt x="2926" y="720"/>
                </a:lnTo>
                <a:lnTo>
                  <a:pt x="2907" y="660"/>
                </a:lnTo>
                <a:lnTo>
                  <a:pt x="2884" y="600"/>
                </a:lnTo>
                <a:lnTo>
                  <a:pt x="2856" y="540"/>
                </a:lnTo>
                <a:lnTo>
                  <a:pt x="2824" y="480"/>
                </a:lnTo>
                <a:lnTo>
                  <a:pt x="2787" y="420"/>
                </a:lnTo>
                <a:lnTo>
                  <a:pt x="2744" y="360"/>
                </a:lnTo>
                <a:lnTo>
                  <a:pt x="2696" y="300"/>
                </a:lnTo>
                <a:lnTo>
                  <a:pt x="2641" y="260"/>
                </a:lnTo>
                <a:lnTo>
                  <a:pt x="2580" y="200"/>
                </a:lnTo>
                <a:lnTo>
                  <a:pt x="2511" y="160"/>
                </a:lnTo>
                <a:lnTo>
                  <a:pt x="2436" y="140"/>
                </a:lnTo>
                <a:lnTo>
                  <a:pt x="2354" y="120"/>
                </a:lnTo>
                <a:lnTo>
                  <a:pt x="2244" y="120"/>
                </a:lnTo>
                <a:lnTo>
                  <a:pt x="2228" y="100"/>
                </a:lnTo>
                <a:lnTo>
                  <a:pt x="2218" y="80"/>
                </a:lnTo>
                <a:lnTo>
                  <a:pt x="2214" y="60"/>
                </a:lnTo>
                <a:lnTo>
                  <a:pt x="2218" y="40"/>
                </a:lnTo>
                <a:lnTo>
                  <a:pt x="2467" y="40"/>
                </a:lnTo>
                <a:lnTo>
                  <a:pt x="2531" y="80"/>
                </a:lnTo>
                <a:lnTo>
                  <a:pt x="2591" y="100"/>
                </a:lnTo>
                <a:lnTo>
                  <a:pt x="2649" y="140"/>
                </a:lnTo>
                <a:lnTo>
                  <a:pt x="2703" y="180"/>
                </a:lnTo>
                <a:lnTo>
                  <a:pt x="2755" y="220"/>
                </a:lnTo>
                <a:lnTo>
                  <a:pt x="2804" y="280"/>
                </a:lnTo>
                <a:lnTo>
                  <a:pt x="2849" y="340"/>
                </a:lnTo>
                <a:lnTo>
                  <a:pt x="2891" y="400"/>
                </a:lnTo>
                <a:lnTo>
                  <a:pt x="2930" y="460"/>
                </a:lnTo>
                <a:lnTo>
                  <a:pt x="2965" y="540"/>
                </a:lnTo>
                <a:lnTo>
                  <a:pt x="2996" y="620"/>
                </a:lnTo>
                <a:lnTo>
                  <a:pt x="3024" y="700"/>
                </a:lnTo>
                <a:lnTo>
                  <a:pt x="3066" y="840"/>
                </a:lnTo>
                <a:lnTo>
                  <a:pt x="3096" y="900"/>
                </a:lnTo>
                <a:lnTo>
                  <a:pt x="3134" y="980"/>
                </a:lnTo>
                <a:lnTo>
                  <a:pt x="3219" y="1140"/>
                </a:lnTo>
                <a:lnTo>
                  <a:pt x="3257" y="1200"/>
                </a:lnTo>
                <a:lnTo>
                  <a:pt x="3288" y="1260"/>
                </a:lnTo>
                <a:lnTo>
                  <a:pt x="3293" y="1280"/>
                </a:lnTo>
                <a:lnTo>
                  <a:pt x="3295" y="1280"/>
                </a:lnTo>
                <a:lnTo>
                  <a:pt x="3294" y="1300"/>
                </a:lnTo>
                <a:lnTo>
                  <a:pt x="3290" y="1300"/>
                </a:lnTo>
                <a:lnTo>
                  <a:pt x="3274" y="1340"/>
                </a:lnTo>
                <a:lnTo>
                  <a:pt x="3252" y="1380"/>
                </a:lnTo>
                <a:lnTo>
                  <a:pt x="3223" y="1420"/>
                </a:lnTo>
                <a:lnTo>
                  <a:pt x="3187" y="1460"/>
                </a:lnTo>
                <a:lnTo>
                  <a:pt x="3143" y="1500"/>
                </a:lnTo>
                <a:lnTo>
                  <a:pt x="3090" y="1560"/>
                </a:lnTo>
                <a:lnTo>
                  <a:pt x="3029" y="1600"/>
                </a:lnTo>
                <a:lnTo>
                  <a:pt x="2958" y="1640"/>
                </a:lnTo>
                <a:lnTo>
                  <a:pt x="2876" y="1700"/>
                </a:lnTo>
                <a:lnTo>
                  <a:pt x="2785" y="1740"/>
                </a:lnTo>
                <a:lnTo>
                  <a:pt x="2682" y="1760"/>
                </a:lnTo>
                <a:lnTo>
                  <a:pt x="2567" y="1800"/>
                </a:lnTo>
                <a:lnTo>
                  <a:pt x="2667" y="2100"/>
                </a:lnTo>
                <a:lnTo>
                  <a:pt x="2807" y="2100"/>
                </a:lnTo>
                <a:lnTo>
                  <a:pt x="2954" y="2140"/>
                </a:lnTo>
                <a:lnTo>
                  <a:pt x="3100" y="2220"/>
                </a:lnTo>
                <a:lnTo>
                  <a:pt x="3171" y="2240"/>
                </a:lnTo>
                <a:lnTo>
                  <a:pt x="3238" y="2280"/>
                </a:lnTo>
                <a:lnTo>
                  <a:pt x="3301" y="2340"/>
                </a:lnTo>
                <a:lnTo>
                  <a:pt x="3358" y="2380"/>
                </a:lnTo>
                <a:lnTo>
                  <a:pt x="3410" y="2440"/>
                </a:lnTo>
                <a:lnTo>
                  <a:pt x="3454" y="2500"/>
                </a:lnTo>
                <a:lnTo>
                  <a:pt x="3490" y="2560"/>
                </a:lnTo>
                <a:lnTo>
                  <a:pt x="3517" y="2620"/>
                </a:lnTo>
                <a:lnTo>
                  <a:pt x="3534" y="2680"/>
                </a:lnTo>
                <a:lnTo>
                  <a:pt x="3540" y="2740"/>
                </a:lnTo>
                <a:lnTo>
                  <a:pt x="3536" y="2760"/>
                </a:lnTo>
                <a:lnTo>
                  <a:pt x="3526" y="2780"/>
                </a:lnTo>
                <a:lnTo>
                  <a:pt x="3510" y="2800"/>
                </a:lnTo>
                <a:close/>
                <a:moveTo>
                  <a:pt x="1665" y="1960"/>
                </a:moveTo>
                <a:lnTo>
                  <a:pt x="1348" y="1960"/>
                </a:lnTo>
                <a:lnTo>
                  <a:pt x="1484" y="1920"/>
                </a:lnTo>
                <a:lnTo>
                  <a:pt x="1551" y="1880"/>
                </a:lnTo>
                <a:lnTo>
                  <a:pt x="1617" y="1840"/>
                </a:lnTo>
                <a:lnTo>
                  <a:pt x="1679" y="1800"/>
                </a:lnTo>
                <a:lnTo>
                  <a:pt x="1737" y="1740"/>
                </a:lnTo>
                <a:lnTo>
                  <a:pt x="1791" y="1680"/>
                </a:lnTo>
                <a:lnTo>
                  <a:pt x="1839" y="1620"/>
                </a:lnTo>
                <a:lnTo>
                  <a:pt x="1880" y="1560"/>
                </a:lnTo>
                <a:lnTo>
                  <a:pt x="1914" y="1500"/>
                </a:lnTo>
                <a:lnTo>
                  <a:pt x="1939" y="1420"/>
                </a:lnTo>
                <a:lnTo>
                  <a:pt x="1955" y="1360"/>
                </a:lnTo>
                <a:lnTo>
                  <a:pt x="1960" y="1280"/>
                </a:lnTo>
                <a:lnTo>
                  <a:pt x="1964" y="1260"/>
                </a:lnTo>
                <a:lnTo>
                  <a:pt x="1974" y="1260"/>
                </a:lnTo>
                <a:lnTo>
                  <a:pt x="1989" y="1240"/>
                </a:lnTo>
                <a:lnTo>
                  <a:pt x="2035" y="1240"/>
                </a:lnTo>
                <a:lnTo>
                  <a:pt x="2052" y="1220"/>
                </a:lnTo>
                <a:lnTo>
                  <a:pt x="2061" y="1200"/>
                </a:lnTo>
                <a:lnTo>
                  <a:pt x="2064" y="1160"/>
                </a:lnTo>
                <a:lnTo>
                  <a:pt x="2064" y="920"/>
                </a:lnTo>
                <a:lnTo>
                  <a:pt x="2057" y="900"/>
                </a:lnTo>
                <a:lnTo>
                  <a:pt x="2039" y="880"/>
                </a:lnTo>
                <a:lnTo>
                  <a:pt x="2015" y="860"/>
                </a:lnTo>
                <a:lnTo>
                  <a:pt x="1990" y="840"/>
                </a:lnTo>
                <a:lnTo>
                  <a:pt x="1980" y="840"/>
                </a:lnTo>
                <a:lnTo>
                  <a:pt x="1972" y="820"/>
                </a:lnTo>
                <a:lnTo>
                  <a:pt x="1967" y="820"/>
                </a:lnTo>
                <a:lnTo>
                  <a:pt x="1965" y="800"/>
                </a:lnTo>
                <a:lnTo>
                  <a:pt x="1965" y="540"/>
                </a:lnTo>
                <a:lnTo>
                  <a:pt x="1969" y="540"/>
                </a:lnTo>
                <a:lnTo>
                  <a:pt x="1976" y="520"/>
                </a:lnTo>
                <a:lnTo>
                  <a:pt x="2018" y="460"/>
                </a:lnTo>
                <a:lnTo>
                  <a:pt x="2039" y="400"/>
                </a:lnTo>
                <a:lnTo>
                  <a:pt x="2041" y="340"/>
                </a:lnTo>
                <a:lnTo>
                  <a:pt x="2022" y="280"/>
                </a:lnTo>
                <a:lnTo>
                  <a:pt x="1987" y="220"/>
                </a:lnTo>
                <a:lnTo>
                  <a:pt x="1938" y="180"/>
                </a:lnTo>
                <a:lnTo>
                  <a:pt x="1876" y="140"/>
                </a:lnTo>
                <a:lnTo>
                  <a:pt x="1805" y="120"/>
                </a:lnTo>
                <a:lnTo>
                  <a:pt x="1726" y="100"/>
                </a:lnTo>
                <a:lnTo>
                  <a:pt x="1641" y="80"/>
                </a:lnTo>
                <a:lnTo>
                  <a:pt x="1963" y="80"/>
                </a:lnTo>
                <a:lnTo>
                  <a:pt x="2024" y="120"/>
                </a:lnTo>
                <a:lnTo>
                  <a:pt x="2073" y="180"/>
                </a:lnTo>
                <a:lnTo>
                  <a:pt x="2111" y="240"/>
                </a:lnTo>
                <a:lnTo>
                  <a:pt x="2134" y="300"/>
                </a:lnTo>
                <a:lnTo>
                  <a:pt x="2141" y="360"/>
                </a:lnTo>
                <a:lnTo>
                  <a:pt x="2131" y="440"/>
                </a:lnTo>
                <a:lnTo>
                  <a:pt x="2106" y="500"/>
                </a:lnTo>
                <a:lnTo>
                  <a:pt x="2064" y="580"/>
                </a:lnTo>
                <a:lnTo>
                  <a:pt x="2064" y="780"/>
                </a:lnTo>
                <a:lnTo>
                  <a:pt x="2095" y="800"/>
                </a:lnTo>
                <a:lnTo>
                  <a:pt x="2127" y="820"/>
                </a:lnTo>
                <a:lnTo>
                  <a:pt x="2152" y="880"/>
                </a:lnTo>
                <a:lnTo>
                  <a:pt x="2162" y="920"/>
                </a:lnTo>
                <a:lnTo>
                  <a:pt x="2162" y="1160"/>
                </a:lnTo>
                <a:lnTo>
                  <a:pt x="2160" y="1200"/>
                </a:lnTo>
                <a:lnTo>
                  <a:pt x="2149" y="1240"/>
                </a:lnTo>
                <a:lnTo>
                  <a:pt x="2118" y="1300"/>
                </a:lnTo>
                <a:lnTo>
                  <a:pt x="2057" y="1320"/>
                </a:lnTo>
                <a:lnTo>
                  <a:pt x="2047" y="1400"/>
                </a:lnTo>
                <a:lnTo>
                  <a:pt x="2028" y="1460"/>
                </a:lnTo>
                <a:lnTo>
                  <a:pt x="2002" y="1540"/>
                </a:lnTo>
                <a:lnTo>
                  <a:pt x="1968" y="1600"/>
                </a:lnTo>
                <a:lnTo>
                  <a:pt x="1928" y="1660"/>
                </a:lnTo>
                <a:lnTo>
                  <a:pt x="1882" y="1720"/>
                </a:lnTo>
                <a:lnTo>
                  <a:pt x="1831" y="1780"/>
                </a:lnTo>
                <a:lnTo>
                  <a:pt x="1775" y="1840"/>
                </a:lnTo>
                <a:lnTo>
                  <a:pt x="1716" y="1900"/>
                </a:lnTo>
                <a:lnTo>
                  <a:pt x="1653" y="1940"/>
                </a:lnTo>
                <a:lnTo>
                  <a:pt x="1665" y="1960"/>
                </a:lnTo>
                <a:close/>
                <a:moveTo>
                  <a:pt x="84" y="2920"/>
                </a:moveTo>
                <a:lnTo>
                  <a:pt x="15" y="2920"/>
                </a:lnTo>
                <a:lnTo>
                  <a:pt x="4" y="2900"/>
                </a:lnTo>
                <a:lnTo>
                  <a:pt x="0" y="2880"/>
                </a:lnTo>
                <a:lnTo>
                  <a:pt x="0" y="2740"/>
                </a:lnTo>
                <a:lnTo>
                  <a:pt x="4" y="2660"/>
                </a:lnTo>
                <a:lnTo>
                  <a:pt x="16" y="2600"/>
                </a:lnTo>
                <a:lnTo>
                  <a:pt x="35" y="2540"/>
                </a:lnTo>
                <a:lnTo>
                  <a:pt x="61" y="2460"/>
                </a:lnTo>
                <a:lnTo>
                  <a:pt x="95" y="2420"/>
                </a:lnTo>
                <a:lnTo>
                  <a:pt x="136" y="2360"/>
                </a:lnTo>
                <a:lnTo>
                  <a:pt x="183" y="2320"/>
                </a:lnTo>
                <a:lnTo>
                  <a:pt x="238" y="2280"/>
                </a:lnTo>
                <a:lnTo>
                  <a:pt x="298" y="2260"/>
                </a:lnTo>
                <a:lnTo>
                  <a:pt x="366" y="2240"/>
                </a:lnTo>
                <a:lnTo>
                  <a:pt x="439" y="2220"/>
                </a:lnTo>
                <a:lnTo>
                  <a:pt x="519" y="2200"/>
                </a:lnTo>
                <a:lnTo>
                  <a:pt x="764" y="2200"/>
                </a:lnTo>
                <a:lnTo>
                  <a:pt x="943" y="1960"/>
                </a:lnTo>
                <a:lnTo>
                  <a:pt x="881" y="1900"/>
                </a:lnTo>
                <a:lnTo>
                  <a:pt x="822" y="1860"/>
                </a:lnTo>
                <a:lnTo>
                  <a:pt x="767" y="1800"/>
                </a:lnTo>
                <a:lnTo>
                  <a:pt x="717" y="1740"/>
                </a:lnTo>
                <a:lnTo>
                  <a:pt x="672" y="1680"/>
                </a:lnTo>
                <a:lnTo>
                  <a:pt x="633" y="1600"/>
                </a:lnTo>
                <a:lnTo>
                  <a:pt x="601" y="1540"/>
                </a:lnTo>
                <a:lnTo>
                  <a:pt x="575" y="1460"/>
                </a:lnTo>
                <a:lnTo>
                  <a:pt x="558" y="1400"/>
                </a:lnTo>
                <a:lnTo>
                  <a:pt x="549" y="1320"/>
                </a:lnTo>
                <a:lnTo>
                  <a:pt x="514" y="1300"/>
                </a:lnTo>
                <a:lnTo>
                  <a:pt x="496" y="1260"/>
                </a:lnTo>
                <a:lnTo>
                  <a:pt x="491" y="1220"/>
                </a:lnTo>
                <a:lnTo>
                  <a:pt x="491" y="1200"/>
                </a:lnTo>
                <a:lnTo>
                  <a:pt x="491" y="1180"/>
                </a:lnTo>
                <a:lnTo>
                  <a:pt x="589" y="1180"/>
                </a:lnTo>
                <a:lnTo>
                  <a:pt x="589" y="1200"/>
                </a:lnTo>
                <a:lnTo>
                  <a:pt x="588" y="1220"/>
                </a:lnTo>
                <a:lnTo>
                  <a:pt x="590" y="1240"/>
                </a:lnTo>
                <a:lnTo>
                  <a:pt x="624" y="1240"/>
                </a:lnTo>
                <a:lnTo>
                  <a:pt x="636" y="1260"/>
                </a:lnTo>
                <a:lnTo>
                  <a:pt x="644" y="1260"/>
                </a:lnTo>
                <a:lnTo>
                  <a:pt x="646" y="1280"/>
                </a:lnTo>
                <a:lnTo>
                  <a:pt x="651" y="1360"/>
                </a:lnTo>
                <a:lnTo>
                  <a:pt x="666" y="1420"/>
                </a:lnTo>
                <a:lnTo>
                  <a:pt x="688" y="1500"/>
                </a:lnTo>
                <a:lnTo>
                  <a:pt x="719" y="1560"/>
                </a:lnTo>
                <a:lnTo>
                  <a:pt x="757" y="1620"/>
                </a:lnTo>
                <a:lnTo>
                  <a:pt x="801" y="1700"/>
                </a:lnTo>
                <a:lnTo>
                  <a:pt x="850" y="1740"/>
                </a:lnTo>
                <a:lnTo>
                  <a:pt x="904" y="1800"/>
                </a:lnTo>
                <a:lnTo>
                  <a:pt x="962" y="1840"/>
                </a:lnTo>
                <a:lnTo>
                  <a:pt x="1022" y="1880"/>
                </a:lnTo>
                <a:lnTo>
                  <a:pt x="1085" y="1920"/>
                </a:lnTo>
                <a:lnTo>
                  <a:pt x="1215" y="1960"/>
                </a:lnTo>
                <a:lnTo>
                  <a:pt x="1665" y="1960"/>
                </a:lnTo>
                <a:lnTo>
                  <a:pt x="1677" y="1980"/>
                </a:lnTo>
                <a:lnTo>
                  <a:pt x="1569" y="1980"/>
                </a:lnTo>
                <a:lnTo>
                  <a:pt x="1533" y="2000"/>
                </a:lnTo>
                <a:lnTo>
                  <a:pt x="1029" y="2000"/>
                </a:lnTo>
                <a:lnTo>
                  <a:pt x="829" y="2280"/>
                </a:lnTo>
                <a:lnTo>
                  <a:pt x="821" y="2280"/>
                </a:lnTo>
                <a:lnTo>
                  <a:pt x="811" y="2300"/>
                </a:lnTo>
                <a:lnTo>
                  <a:pt x="476" y="2300"/>
                </a:lnTo>
                <a:lnTo>
                  <a:pt x="412" y="2320"/>
                </a:lnTo>
                <a:lnTo>
                  <a:pt x="351" y="2340"/>
                </a:lnTo>
                <a:lnTo>
                  <a:pt x="292" y="2360"/>
                </a:lnTo>
                <a:lnTo>
                  <a:pt x="239" y="2400"/>
                </a:lnTo>
                <a:lnTo>
                  <a:pt x="192" y="2440"/>
                </a:lnTo>
                <a:lnTo>
                  <a:pt x="153" y="2500"/>
                </a:lnTo>
                <a:lnTo>
                  <a:pt x="124" y="2580"/>
                </a:lnTo>
                <a:lnTo>
                  <a:pt x="105" y="2660"/>
                </a:lnTo>
                <a:lnTo>
                  <a:pt x="99" y="2740"/>
                </a:lnTo>
                <a:lnTo>
                  <a:pt x="99" y="2880"/>
                </a:lnTo>
                <a:lnTo>
                  <a:pt x="95" y="2900"/>
                </a:lnTo>
                <a:lnTo>
                  <a:pt x="84" y="2920"/>
                </a:lnTo>
                <a:close/>
                <a:moveTo>
                  <a:pt x="2420" y="1820"/>
                </a:moveTo>
                <a:lnTo>
                  <a:pt x="2244" y="1820"/>
                </a:lnTo>
                <a:lnTo>
                  <a:pt x="2228" y="1800"/>
                </a:lnTo>
                <a:lnTo>
                  <a:pt x="2469" y="1800"/>
                </a:lnTo>
                <a:lnTo>
                  <a:pt x="2420" y="1820"/>
                </a:lnTo>
                <a:close/>
                <a:moveTo>
                  <a:pt x="2639" y="2920"/>
                </a:moveTo>
                <a:lnTo>
                  <a:pt x="2569" y="2920"/>
                </a:lnTo>
                <a:lnTo>
                  <a:pt x="2559" y="2900"/>
                </a:lnTo>
                <a:lnTo>
                  <a:pt x="2555" y="2880"/>
                </a:lnTo>
                <a:lnTo>
                  <a:pt x="2555" y="2740"/>
                </a:lnTo>
                <a:lnTo>
                  <a:pt x="2549" y="2660"/>
                </a:lnTo>
                <a:lnTo>
                  <a:pt x="2530" y="2600"/>
                </a:lnTo>
                <a:lnTo>
                  <a:pt x="2501" y="2540"/>
                </a:lnTo>
                <a:lnTo>
                  <a:pt x="2463" y="2480"/>
                </a:lnTo>
                <a:lnTo>
                  <a:pt x="2416" y="2440"/>
                </a:lnTo>
                <a:lnTo>
                  <a:pt x="2362" y="2400"/>
                </a:lnTo>
                <a:lnTo>
                  <a:pt x="2303" y="2360"/>
                </a:lnTo>
                <a:lnTo>
                  <a:pt x="2239" y="2340"/>
                </a:lnTo>
                <a:lnTo>
                  <a:pt x="2104" y="2300"/>
                </a:lnTo>
                <a:lnTo>
                  <a:pt x="1757" y="2300"/>
                </a:lnTo>
                <a:lnTo>
                  <a:pt x="1747" y="2280"/>
                </a:lnTo>
                <a:lnTo>
                  <a:pt x="1740" y="2280"/>
                </a:lnTo>
                <a:lnTo>
                  <a:pt x="1569" y="1980"/>
                </a:lnTo>
                <a:lnTo>
                  <a:pt x="1677" y="1980"/>
                </a:lnTo>
                <a:lnTo>
                  <a:pt x="1810" y="2200"/>
                </a:lnTo>
                <a:lnTo>
                  <a:pt x="2112" y="2200"/>
                </a:lnTo>
                <a:lnTo>
                  <a:pt x="2252" y="2240"/>
                </a:lnTo>
                <a:lnTo>
                  <a:pt x="2318" y="2260"/>
                </a:lnTo>
                <a:lnTo>
                  <a:pt x="2380" y="2300"/>
                </a:lnTo>
                <a:lnTo>
                  <a:pt x="2438" y="2340"/>
                </a:lnTo>
                <a:lnTo>
                  <a:pt x="2490" y="2380"/>
                </a:lnTo>
                <a:lnTo>
                  <a:pt x="2537" y="2420"/>
                </a:lnTo>
                <a:lnTo>
                  <a:pt x="2577" y="2480"/>
                </a:lnTo>
                <a:lnTo>
                  <a:pt x="2609" y="2540"/>
                </a:lnTo>
                <a:lnTo>
                  <a:pt x="2633" y="2600"/>
                </a:lnTo>
                <a:lnTo>
                  <a:pt x="2648" y="2660"/>
                </a:lnTo>
                <a:lnTo>
                  <a:pt x="2653" y="2740"/>
                </a:lnTo>
                <a:lnTo>
                  <a:pt x="2653" y="2880"/>
                </a:lnTo>
                <a:lnTo>
                  <a:pt x="2649" y="2900"/>
                </a:lnTo>
                <a:lnTo>
                  <a:pt x="2639" y="2920"/>
                </a:lnTo>
                <a:close/>
                <a:moveTo>
                  <a:pt x="1353" y="2060"/>
                </a:moveTo>
                <a:lnTo>
                  <a:pt x="1217" y="2060"/>
                </a:lnTo>
                <a:lnTo>
                  <a:pt x="1029" y="2000"/>
                </a:lnTo>
                <a:lnTo>
                  <a:pt x="1533" y="2000"/>
                </a:lnTo>
                <a:lnTo>
                  <a:pt x="1498" y="2020"/>
                </a:lnTo>
                <a:lnTo>
                  <a:pt x="1353" y="2060"/>
                </a:lnTo>
                <a:close/>
              </a:path>
            </a:pathLst>
          </a:custGeom>
          <a:solidFill>
            <a:srgbClr val="D0011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9" name="TextBox 8">
            <a:extLst>
              <a:ext uri="{FF2B5EF4-FFF2-40B4-BE49-F238E27FC236}">
                <a16:creationId xmlns:a16="http://schemas.microsoft.com/office/drawing/2014/main" id="{E094C1B9-4A49-500F-9F57-28C51BFA2B70}"/>
              </a:ext>
            </a:extLst>
          </p:cNvPr>
          <p:cNvSpPr txBox="1"/>
          <p:nvPr/>
        </p:nvSpPr>
        <p:spPr>
          <a:xfrm>
            <a:off x="3533195" y="3831992"/>
            <a:ext cx="2834746" cy="461665"/>
          </a:xfrm>
          <a:prstGeom prst="rect">
            <a:avLst/>
          </a:prstGeom>
          <a:noFill/>
        </p:spPr>
        <p:txBody>
          <a:bodyPr wrap="square" lIns="91440" tIns="45720" rIns="91440" bIns="45720" rtlCol="0" anchor="t">
            <a:spAutoFit/>
          </a:bodyPr>
          <a:lstStyle/>
          <a:p>
            <a:pPr algn="ctr"/>
            <a:r>
              <a:rPr lang="en-GB" sz="2400" b="1"/>
              <a:t>RC Applicants</a:t>
            </a:r>
            <a:endParaRPr lang="en-US"/>
          </a:p>
        </p:txBody>
      </p:sp>
      <p:sp>
        <p:nvSpPr>
          <p:cNvPr id="13" name="TextBox 12">
            <a:extLst>
              <a:ext uri="{FF2B5EF4-FFF2-40B4-BE49-F238E27FC236}">
                <a16:creationId xmlns:a16="http://schemas.microsoft.com/office/drawing/2014/main" id="{A09D0A98-2783-FCBD-95D2-240376475BC0}"/>
              </a:ext>
            </a:extLst>
          </p:cNvPr>
          <p:cNvSpPr txBox="1"/>
          <p:nvPr/>
        </p:nvSpPr>
        <p:spPr>
          <a:xfrm>
            <a:off x="3890070" y="5777201"/>
            <a:ext cx="1454332" cy="530145"/>
          </a:xfrm>
          <a:prstGeom prst="rect">
            <a:avLst/>
          </a:prstGeom>
          <a:noFill/>
        </p:spPr>
        <p:txBody>
          <a:bodyPr wrap="square" rtlCol="0">
            <a:spAutoFit/>
          </a:bodyPr>
          <a:lstStyle/>
          <a:p>
            <a:pPr>
              <a:lnSpc>
                <a:spcPct val="107000"/>
              </a:lnSpc>
              <a:spcAft>
                <a:spcPts val="800"/>
              </a:spcAft>
            </a:pPr>
            <a:r>
              <a:rPr lang="en-GB" sz="2800" b="1" kern="100" dirty="0">
                <a:effectLst/>
                <a:latin typeface="Work Sans" pitchFamily="2" charset="0"/>
                <a:ea typeface="Calibri" panose="020F0502020204030204" pitchFamily="34" charset="0"/>
                <a:cs typeface="Times New Roman" panose="02020603050405020304" pitchFamily="18" charset="0"/>
              </a:rPr>
              <a:t>▼ </a:t>
            </a:r>
            <a:r>
              <a:rPr lang="en-GB" sz="2800" b="1" kern="100" dirty="0">
                <a:effectLst/>
                <a:ea typeface="Calibri" panose="020F0502020204030204" pitchFamily="34" charset="0"/>
                <a:cs typeface="Times New Roman" panose="02020603050405020304" pitchFamily="18" charset="0"/>
              </a:rPr>
              <a:t>0.7%</a:t>
            </a:r>
          </a:p>
        </p:txBody>
      </p:sp>
      <p:sp>
        <p:nvSpPr>
          <p:cNvPr id="25" name="TextBox 24">
            <a:extLst>
              <a:ext uri="{FF2B5EF4-FFF2-40B4-BE49-F238E27FC236}">
                <a16:creationId xmlns:a16="http://schemas.microsoft.com/office/drawing/2014/main" id="{472FDBF9-38DC-DC0D-92DA-950841F85CEC}"/>
              </a:ext>
            </a:extLst>
          </p:cNvPr>
          <p:cNvSpPr txBox="1"/>
          <p:nvPr/>
        </p:nvSpPr>
        <p:spPr>
          <a:xfrm>
            <a:off x="1275930" y="5846601"/>
            <a:ext cx="1287743" cy="530145"/>
          </a:xfrm>
          <a:prstGeom prst="rect">
            <a:avLst/>
          </a:prstGeom>
          <a:noFill/>
        </p:spPr>
        <p:txBody>
          <a:bodyPr wrap="square" rtlCol="0">
            <a:spAutoFit/>
          </a:bodyPr>
          <a:lstStyle/>
          <a:p>
            <a:pPr>
              <a:lnSpc>
                <a:spcPct val="107000"/>
              </a:lnSpc>
              <a:spcAft>
                <a:spcPts val="800"/>
              </a:spcAft>
            </a:pPr>
            <a:r>
              <a:rPr lang="en-GB" sz="2800" b="1" kern="100" dirty="0">
                <a:effectLst/>
                <a:latin typeface="Work Sans" pitchFamily="2" charset="0"/>
                <a:ea typeface="Calibri" panose="020F0502020204030204" pitchFamily="34" charset="0"/>
                <a:cs typeface="Times New Roman" panose="02020603050405020304" pitchFamily="18" charset="0"/>
              </a:rPr>
              <a:t>▲</a:t>
            </a:r>
            <a:r>
              <a:rPr lang="en-GB" sz="2800" b="1" kern="100" dirty="0">
                <a:effectLst/>
                <a:ea typeface="Calibri" panose="020F0502020204030204" pitchFamily="34" charset="0"/>
                <a:cs typeface="Times New Roman" panose="02020603050405020304" pitchFamily="18" charset="0"/>
              </a:rPr>
              <a:t>0.7%</a:t>
            </a:r>
          </a:p>
        </p:txBody>
      </p:sp>
      <p:sp>
        <p:nvSpPr>
          <p:cNvPr id="3" name="Slide Number Placeholder 2"/>
          <p:cNvSpPr>
            <a:spLocks noGrp="1"/>
          </p:cNvSpPr>
          <p:nvPr>
            <p:ph type="sldNum" sz="quarter" idx="12"/>
          </p:nvPr>
        </p:nvSpPr>
        <p:spPr/>
        <p:txBody>
          <a:bodyPr/>
          <a:lstStyle/>
          <a:p>
            <a:fld id="{9DAEB418-C126-404C-A832-46C3209D1622}" type="slidenum">
              <a:rPr lang="en-GB" smtClean="0"/>
              <a:t>7</a:t>
            </a:fld>
            <a:endParaRPr lang="en-GB"/>
          </a:p>
        </p:txBody>
      </p:sp>
      <p:sp>
        <p:nvSpPr>
          <p:cNvPr id="22" name="Rectangle 21"/>
          <p:cNvSpPr/>
          <p:nvPr/>
        </p:nvSpPr>
        <p:spPr>
          <a:xfrm>
            <a:off x="637531" y="6415801"/>
            <a:ext cx="2029723" cy="246221"/>
          </a:xfrm>
          <a:prstGeom prst="rect">
            <a:avLst/>
          </a:prstGeom>
        </p:spPr>
        <p:txBody>
          <a:bodyPr wrap="none">
            <a:spAutoFit/>
          </a:bodyPr>
          <a:lstStyle/>
          <a:p>
            <a:r>
              <a:rPr lang="en-US" sz="1000" dirty="0"/>
              <a:t>P = Protestant, RC =Roman Catholic</a:t>
            </a:r>
          </a:p>
        </p:txBody>
      </p:sp>
    </p:spTree>
    <p:extLst>
      <p:ext uri="{BB962C8B-B14F-4D97-AF65-F5344CB8AC3E}">
        <p14:creationId xmlns:p14="http://schemas.microsoft.com/office/powerpoint/2010/main" val="2161827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9"/>
          <p:cNvPicPr>
            <a:picLocks noChangeAspect="1"/>
          </p:cNvPicPr>
          <p:nvPr/>
        </p:nvPicPr>
        <p:blipFill>
          <a:blip r:embed="rId3"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747051" y="360313"/>
            <a:ext cx="9013009" cy="707886"/>
          </a:xfrm>
          <a:prstGeom prst="rect">
            <a:avLst/>
          </a:prstGeom>
          <a:noFill/>
        </p:spPr>
        <p:txBody>
          <a:bodyPr wrap="square" rtlCol="0">
            <a:spAutoFit/>
          </a:bodyPr>
          <a:lstStyle/>
          <a:p>
            <a:pPr algn="ctr"/>
            <a:r>
              <a:rPr lang="en-US" sz="4000" b="1">
                <a:latin typeface="+mj-lt"/>
              </a:rPr>
              <a:t>Appointments (2019-2022)</a:t>
            </a:r>
          </a:p>
        </p:txBody>
      </p:sp>
      <p:sp>
        <p:nvSpPr>
          <p:cNvPr id="15" name="TextBox 14"/>
          <p:cNvSpPr txBox="1"/>
          <p:nvPr/>
        </p:nvSpPr>
        <p:spPr>
          <a:xfrm>
            <a:off x="2404192" y="1157964"/>
            <a:ext cx="7936301" cy="307777"/>
          </a:xfrm>
          <a:prstGeom prst="rect">
            <a:avLst/>
          </a:prstGeom>
          <a:noFill/>
        </p:spPr>
        <p:txBody>
          <a:bodyPr wrap="square" rtlCol="0">
            <a:spAutoFit/>
          </a:bodyPr>
          <a:lstStyle/>
          <a:p>
            <a:r>
              <a:rPr lang="en-GB" sz="1400">
                <a:solidFill>
                  <a:srgbClr val="FF0000"/>
                </a:solidFill>
              </a:rPr>
              <a:t>*</a:t>
            </a:r>
            <a:r>
              <a:rPr lang="en-GB" sz="1400" i="1">
                <a:solidFill>
                  <a:srgbClr val="FF0000"/>
                </a:solidFill>
              </a:rPr>
              <a:t>excluding Non-Determined</a:t>
            </a:r>
            <a:endParaRPr lang="en-GB" sz="1400">
              <a:solidFill>
                <a:srgbClr val="FF0000"/>
              </a:solidFill>
            </a:endParaRPr>
          </a:p>
        </p:txBody>
      </p:sp>
      <p:grpSp>
        <p:nvGrpSpPr>
          <p:cNvPr id="16" name="Group 15">
            <a:extLst>
              <a:ext uri="{FF2B5EF4-FFF2-40B4-BE49-F238E27FC236}">
                <a16:creationId xmlns:a16="http://schemas.microsoft.com/office/drawing/2014/main" id="{6E6482B6-15D8-416D-BCFF-871EC00973BE}"/>
              </a:ext>
            </a:extLst>
          </p:cNvPr>
          <p:cNvGrpSpPr/>
          <p:nvPr/>
        </p:nvGrpSpPr>
        <p:grpSpPr>
          <a:xfrm>
            <a:off x="784763" y="4454155"/>
            <a:ext cx="1906200" cy="1231017"/>
            <a:chOff x="8810534" y="5085745"/>
            <a:chExt cx="1580774" cy="631610"/>
          </a:xfrm>
        </p:grpSpPr>
        <p:sp>
          <p:nvSpPr>
            <p:cNvPr id="17" name="Oval 16">
              <a:extLst>
                <a:ext uri="{FF2B5EF4-FFF2-40B4-BE49-F238E27FC236}">
                  <a16:creationId xmlns:a16="http://schemas.microsoft.com/office/drawing/2014/main" id="{2D794CBA-3364-466E-8378-B6CE8FB5DB01}"/>
                </a:ext>
              </a:extLst>
            </p:cNvPr>
            <p:cNvSpPr/>
            <p:nvPr/>
          </p:nvSpPr>
          <p:spPr>
            <a:xfrm>
              <a:off x="8810534" y="5085745"/>
              <a:ext cx="1545172" cy="631610"/>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8A4DF88D-DA0C-4A75-96C6-813528221C49}"/>
                </a:ext>
              </a:extLst>
            </p:cNvPr>
            <p:cNvSpPr txBox="1"/>
            <p:nvPr/>
          </p:nvSpPr>
          <p:spPr>
            <a:xfrm>
              <a:off x="8835141" y="5122894"/>
              <a:ext cx="1556167" cy="521116"/>
            </a:xfrm>
            <a:prstGeom prst="rect">
              <a:avLst/>
            </a:prstGeom>
            <a:noFill/>
          </p:spPr>
          <p:txBody>
            <a:bodyPr wrap="square" rtlCol="0">
              <a:spAutoFit/>
            </a:bodyPr>
            <a:lstStyle/>
            <a:p>
              <a:pPr algn="ctr"/>
              <a:r>
                <a:rPr lang="en-GB" sz="3000" b="1">
                  <a:solidFill>
                    <a:schemeClr val="bg1"/>
                  </a:solidFill>
                </a:rPr>
                <a:t>46.1%</a:t>
              </a:r>
            </a:p>
            <a:p>
              <a:pPr algn="ctr"/>
              <a:r>
                <a:rPr lang="en-GB" sz="3000" b="1">
                  <a:solidFill>
                    <a:schemeClr val="bg1"/>
                  </a:solidFill>
                </a:rPr>
                <a:t>(181)</a:t>
              </a:r>
            </a:p>
          </p:txBody>
        </p:sp>
      </p:grpSp>
      <p:grpSp>
        <p:nvGrpSpPr>
          <p:cNvPr id="19" name="Group 18">
            <a:extLst>
              <a:ext uri="{FF2B5EF4-FFF2-40B4-BE49-F238E27FC236}">
                <a16:creationId xmlns:a16="http://schemas.microsoft.com/office/drawing/2014/main" id="{8B0B3830-89D6-42E0-A2A5-46D6E12DB1CD}"/>
              </a:ext>
            </a:extLst>
          </p:cNvPr>
          <p:cNvGrpSpPr/>
          <p:nvPr/>
        </p:nvGrpSpPr>
        <p:grpSpPr>
          <a:xfrm>
            <a:off x="3445161" y="4404715"/>
            <a:ext cx="1863268" cy="1231017"/>
            <a:chOff x="8810534" y="5085745"/>
            <a:chExt cx="1545172" cy="631610"/>
          </a:xfrm>
        </p:grpSpPr>
        <p:sp>
          <p:nvSpPr>
            <p:cNvPr id="20" name="Oval 19">
              <a:extLst>
                <a:ext uri="{FF2B5EF4-FFF2-40B4-BE49-F238E27FC236}">
                  <a16:creationId xmlns:a16="http://schemas.microsoft.com/office/drawing/2014/main" id="{9B5EF542-49AD-4C8C-BD8D-6320F115FA2E}"/>
                </a:ext>
              </a:extLst>
            </p:cNvPr>
            <p:cNvSpPr/>
            <p:nvPr/>
          </p:nvSpPr>
          <p:spPr>
            <a:xfrm>
              <a:off x="8810534" y="5085745"/>
              <a:ext cx="1545172" cy="631610"/>
            </a:xfrm>
            <a:prstGeom prst="ellipse">
              <a:avLst/>
            </a:prstGeom>
            <a:solidFill>
              <a:srgbClr val="868686"/>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a:extLst>
                <a:ext uri="{FF2B5EF4-FFF2-40B4-BE49-F238E27FC236}">
                  <a16:creationId xmlns:a16="http://schemas.microsoft.com/office/drawing/2014/main" id="{E7C3DDA7-1775-46BB-9415-44A3AAF40C44}"/>
                </a:ext>
              </a:extLst>
            </p:cNvPr>
            <p:cNvSpPr txBox="1"/>
            <p:nvPr/>
          </p:nvSpPr>
          <p:spPr>
            <a:xfrm>
              <a:off x="8923736" y="5123188"/>
              <a:ext cx="1414697" cy="521116"/>
            </a:xfrm>
            <a:prstGeom prst="rect">
              <a:avLst/>
            </a:prstGeom>
            <a:noFill/>
          </p:spPr>
          <p:txBody>
            <a:bodyPr wrap="square" rtlCol="0">
              <a:spAutoFit/>
            </a:bodyPr>
            <a:lstStyle/>
            <a:p>
              <a:pPr algn="ctr"/>
              <a:r>
                <a:rPr lang="en-GB" sz="3000" b="1">
                  <a:solidFill>
                    <a:schemeClr val="bg1"/>
                  </a:solidFill>
                </a:rPr>
                <a:t>53.9%</a:t>
              </a:r>
            </a:p>
            <a:p>
              <a:pPr algn="ctr"/>
              <a:r>
                <a:rPr lang="en-GB" sz="3000" b="1">
                  <a:solidFill>
                    <a:schemeClr val="bg1"/>
                  </a:solidFill>
                </a:rPr>
                <a:t>(212)</a:t>
              </a:r>
            </a:p>
          </p:txBody>
        </p:sp>
      </p:grpSp>
      <p:sp>
        <p:nvSpPr>
          <p:cNvPr id="2" name="Freeform: Shape 1">
            <a:extLst>
              <a:ext uri="{FF2B5EF4-FFF2-40B4-BE49-F238E27FC236}">
                <a16:creationId xmlns:a16="http://schemas.microsoft.com/office/drawing/2014/main" id="{B0273F45-138E-245D-7D7D-CD3CE8DF4ACA}"/>
              </a:ext>
            </a:extLst>
          </p:cNvPr>
          <p:cNvSpPr>
            <a:spLocks/>
          </p:cNvSpPr>
          <p:nvPr/>
        </p:nvSpPr>
        <p:spPr bwMode="auto">
          <a:xfrm>
            <a:off x="882961" y="1784469"/>
            <a:ext cx="2159635" cy="1799590"/>
          </a:xfrm>
          <a:custGeom>
            <a:avLst/>
            <a:gdLst>
              <a:gd name="T0" fmla="+- 0 1098 539"/>
              <a:gd name="T1" fmla="*/ T0 w 3540"/>
              <a:gd name="T2" fmla="+- 0 979 179"/>
              <a:gd name="T3" fmla="*/ 979 h 2920"/>
              <a:gd name="T4" fmla="+- 0 1190 539"/>
              <a:gd name="T5" fmla="*/ T4 w 3540"/>
              <a:gd name="T6" fmla="+- 0 499 179"/>
              <a:gd name="T7" fmla="*/ 499 h 2920"/>
              <a:gd name="T8" fmla="+- 0 1535 539"/>
              <a:gd name="T9" fmla="*/ T8 w 3540"/>
              <a:gd name="T10" fmla="+- 0 339 179"/>
              <a:gd name="T11" fmla="*/ 339 h 2920"/>
              <a:gd name="T12" fmla="+- 0 2052 539"/>
              <a:gd name="T13" fmla="*/ T12 w 3540"/>
              <a:gd name="T14" fmla="+- 0 179 179"/>
              <a:gd name="T15" fmla="*/ 179 h 2920"/>
              <a:gd name="T16" fmla="+- 0 2065 539"/>
              <a:gd name="T17" fmla="*/ T16 w 3540"/>
              <a:gd name="T18" fmla="+- 0 279 179"/>
              <a:gd name="T19" fmla="*/ 279 h 2920"/>
              <a:gd name="T20" fmla="+- 0 1613 539"/>
              <a:gd name="T21" fmla="*/ T20 w 3540"/>
              <a:gd name="T22" fmla="+- 0 419 179"/>
              <a:gd name="T23" fmla="*/ 419 h 2920"/>
              <a:gd name="T24" fmla="+- 0 1248 539"/>
              <a:gd name="T25" fmla="*/ T24 w 3540"/>
              <a:gd name="T26" fmla="+- 0 599 179"/>
              <a:gd name="T27" fmla="*/ 599 h 2920"/>
              <a:gd name="T28" fmla="+- 0 1220 539"/>
              <a:gd name="T29" fmla="*/ T28 w 3540"/>
              <a:gd name="T30" fmla="+- 0 999 179"/>
              <a:gd name="T31" fmla="*/ 999 h 2920"/>
              <a:gd name="T32" fmla="+- 0 1129 539"/>
              <a:gd name="T33" fmla="*/ T32 w 3540"/>
              <a:gd name="T34" fmla="+- 0 1099 179"/>
              <a:gd name="T35" fmla="*/ 1099 h 2920"/>
              <a:gd name="T36" fmla="+- 0 2941 539"/>
              <a:gd name="T37" fmla="*/ T36 w 3540"/>
              <a:gd name="T38" fmla="+- 0 219 179"/>
              <a:gd name="T39" fmla="*/ 219 h 2920"/>
              <a:gd name="T40" fmla="+- 0 3975 539"/>
              <a:gd name="T41" fmla="*/ T40 w 3540"/>
              <a:gd name="T42" fmla="+- 0 2859 179"/>
              <a:gd name="T43" fmla="*/ 2859 h 2920"/>
              <a:gd name="T44" fmla="+- 0 3725 539"/>
              <a:gd name="T45" fmla="*/ T44 w 3540"/>
              <a:gd name="T46" fmla="+- 0 2559 179"/>
              <a:gd name="T47" fmla="*/ 2559 h 2920"/>
              <a:gd name="T48" fmla="+- 0 3171 539"/>
              <a:gd name="T49" fmla="*/ T48 w 3540"/>
              <a:gd name="T50" fmla="+- 0 2359 179"/>
              <a:gd name="T51" fmla="*/ 2359 h 2920"/>
              <a:gd name="T52" fmla="+- 0 2753 539"/>
              <a:gd name="T53" fmla="*/ T52 w 3540"/>
              <a:gd name="T54" fmla="+- 0 1959 179"/>
              <a:gd name="T55" fmla="*/ 1959 h 2920"/>
              <a:gd name="T56" fmla="+- 0 3147 539"/>
              <a:gd name="T57" fmla="*/ T56 w 3540"/>
              <a:gd name="T58" fmla="+- 0 1859 179"/>
              <a:gd name="T59" fmla="*/ 1859 h 2920"/>
              <a:gd name="T60" fmla="+- 0 3577 539"/>
              <a:gd name="T61" fmla="*/ T60 w 3540"/>
              <a:gd name="T62" fmla="+- 0 1659 179"/>
              <a:gd name="T63" fmla="*/ 1659 h 2920"/>
              <a:gd name="T64" fmla="+- 0 3701 539"/>
              <a:gd name="T65" fmla="*/ T64 w 3540"/>
              <a:gd name="T66" fmla="+- 0 1419 179"/>
              <a:gd name="T67" fmla="*/ 1419 h 2920"/>
              <a:gd name="T68" fmla="+- 0 3491 539"/>
              <a:gd name="T69" fmla="*/ T68 w 3540"/>
              <a:gd name="T70" fmla="+- 0 999 179"/>
              <a:gd name="T71" fmla="*/ 999 h 2920"/>
              <a:gd name="T72" fmla="+- 0 3363 539"/>
              <a:gd name="T73" fmla="*/ T72 w 3540"/>
              <a:gd name="T74" fmla="+- 0 659 179"/>
              <a:gd name="T75" fmla="*/ 659 h 2920"/>
              <a:gd name="T76" fmla="+- 0 3050 539"/>
              <a:gd name="T77" fmla="*/ T76 w 3540"/>
              <a:gd name="T78" fmla="+- 0 339 179"/>
              <a:gd name="T79" fmla="*/ 339 h 2920"/>
              <a:gd name="T80" fmla="+- 0 2753 539"/>
              <a:gd name="T81" fmla="*/ T80 w 3540"/>
              <a:gd name="T82" fmla="+- 0 239 179"/>
              <a:gd name="T83" fmla="*/ 239 h 2920"/>
              <a:gd name="T84" fmla="+- 0 3242 539"/>
              <a:gd name="T85" fmla="*/ T84 w 3540"/>
              <a:gd name="T86" fmla="+- 0 359 179"/>
              <a:gd name="T87" fmla="*/ 359 h 2920"/>
              <a:gd name="T88" fmla="+- 0 3504 539"/>
              <a:gd name="T89" fmla="*/ T88 w 3540"/>
              <a:gd name="T90" fmla="+- 0 719 179"/>
              <a:gd name="T91" fmla="*/ 719 h 2920"/>
              <a:gd name="T92" fmla="+- 0 3758 539"/>
              <a:gd name="T93" fmla="*/ T92 w 3540"/>
              <a:gd name="T94" fmla="+- 0 1319 179"/>
              <a:gd name="T95" fmla="*/ 1319 h 2920"/>
              <a:gd name="T96" fmla="+- 0 3829 539"/>
              <a:gd name="T97" fmla="*/ T96 w 3540"/>
              <a:gd name="T98" fmla="+- 0 1479 179"/>
              <a:gd name="T99" fmla="*/ 1479 h 2920"/>
              <a:gd name="T100" fmla="+- 0 3629 539"/>
              <a:gd name="T101" fmla="*/ T100 w 3540"/>
              <a:gd name="T102" fmla="+- 0 1739 179"/>
              <a:gd name="T103" fmla="*/ 1739 h 2920"/>
              <a:gd name="T104" fmla="+- 0 3106 539"/>
              <a:gd name="T105" fmla="*/ T104 w 3540"/>
              <a:gd name="T106" fmla="+- 0 1979 179"/>
              <a:gd name="T107" fmla="*/ 1979 h 2920"/>
              <a:gd name="T108" fmla="+- 0 3777 539"/>
              <a:gd name="T109" fmla="*/ T108 w 3540"/>
              <a:gd name="T110" fmla="+- 0 2459 179"/>
              <a:gd name="T111" fmla="*/ 2459 h 2920"/>
              <a:gd name="T112" fmla="+- 0 4056 539"/>
              <a:gd name="T113" fmla="*/ T112 w 3540"/>
              <a:gd name="T114" fmla="+- 0 2799 179"/>
              <a:gd name="T115" fmla="*/ 2799 h 2920"/>
              <a:gd name="T116" fmla="+- 0 2204 539"/>
              <a:gd name="T117" fmla="*/ T116 w 3540"/>
              <a:gd name="T118" fmla="+- 0 2139 179"/>
              <a:gd name="T119" fmla="*/ 2139 h 2920"/>
              <a:gd name="T120" fmla="+- 0 2276 539"/>
              <a:gd name="T121" fmla="*/ T120 w 3540"/>
              <a:gd name="T122" fmla="+- 0 1919 179"/>
              <a:gd name="T123" fmla="*/ 1919 h 2920"/>
              <a:gd name="T124" fmla="+- 0 2494 539"/>
              <a:gd name="T125" fmla="*/ T124 w 3540"/>
              <a:gd name="T126" fmla="+- 0 1539 179"/>
              <a:gd name="T127" fmla="*/ 1539 h 2920"/>
              <a:gd name="T128" fmla="+- 0 2591 539"/>
              <a:gd name="T129" fmla="*/ T128 w 3540"/>
              <a:gd name="T130" fmla="+- 0 1399 179"/>
              <a:gd name="T131" fmla="*/ 1399 h 2920"/>
              <a:gd name="T132" fmla="+- 0 2554 539"/>
              <a:gd name="T133" fmla="*/ T132 w 3540"/>
              <a:gd name="T134" fmla="+- 0 1039 179"/>
              <a:gd name="T135" fmla="*/ 1039 h 2920"/>
              <a:gd name="T136" fmla="+- 0 2504 539"/>
              <a:gd name="T137" fmla="*/ T136 w 3540"/>
              <a:gd name="T138" fmla="+- 0 719 179"/>
              <a:gd name="T139" fmla="*/ 719 h 2920"/>
              <a:gd name="T140" fmla="+- 0 2561 539"/>
              <a:gd name="T141" fmla="*/ T140 w 3540"/>
              <a:gd name="T142" fmla="+- 0 459 179"/>
              <a:gd name="T143" fmla="*/ 459 h 2920"/>
              <a:gd name="T144" fmla="+- 0 2180 539"/>
              <a:gd name="T145" fmla="*/ T144 w 3540"/>
              <a:gd name="T146" fmla="+- 0 259 179"/>
              <a:gd name="T147" fmla="*/ 259 h 2920"/>
              <a:gd name="T148" fmla="+- 0 2680 539"/>
              <a:gd name="T149" fmla="*/ T148 w 3540"/>
              <a:gd name="T150" fmla="+- 0 539 179"/>
              <a:gd name="T151" fmla="*/ 539 h 2920"/>
              <a:gd name="T152" fmla="+- 0 2666 539"/>
              <a:gd name="T153" fmla="*/ T152 w 3540"/>
              <a:gd name="T154" fmla="+- 0 999 179"/>
              <a:gd name="T155" fmla="*/ 999 h 2920"/>
              <a:gd name="T156" fmla="+- 0 2657 539"/>
              <a:gd name="T157" fmla="*/ T156 w 3540"/>
              <a:gd name="T158" fmla="+- 0 1479 179"/>
              <a:gd name="T159" fmla="*/ 1479 h 2920"/>
              <a:gd name="T160" fmla="+- 0 2467 539"/>
              <a:gd name="T161" fmla="*/ T160 w 3540"/>
              <a:gd name="T162" fmla="+- 0 1839 179"/>
              <a:gd name="T163" fmla="*/ 1839 h 2920"/>
              <a:gd name="T164" fmla="+- 0 2204 539"/>
              <a:gd name="T165" fmla="*/ T164 w 3540"/>
              <a:gd name="T166" fmla="+- 0 2139 179"/>
              <a:gd name="T167" fmla="*/ 2139 h 2920"/>
              <a:gd name="T168" fmla="+- 0 543 539"/>
              <a:gd name="T169" fmla="*/ T168 w 3540"/>
              <a:gd name="T170" fmla="+- 0 2839 179"/>
              <a:gd name="T171" fmla="*/ 2839 h 2920"/>
              <a:gd name="T172" fmla="+- 0 722 539"/>
              <a:gd name="T173" fmla="*/ T172 w 3540"/>
              <a:gd name="T174" fmla="+- 0 2499 179"/>
              <a:gd name="T175" fmla="*/ 2499 h 2920"/>
              <a:gd name="T176" fmla="+- 0 1303 539"/>
              <a:gd name="T177" fmla="*/ T176 w 3540"/>
              <a:gd name="T178" fmla="+- 0 2379 179"/>
              <a:gd name="T179" fmla="*/ 2379 h 2920"/>
              <a:gd name="T180" fmla="+- 0 1211 539"/>
              <a:gd name="T181" fmla="*/ T180 w 3540"/>
              <a:gd name="T182" fmla="+- 0 1859 179"/>
              <a:gd name="T183" fmla="*/ 1859 h 2920"/>
              <a:gd name="T184" fmla="+- 0 1053 539"/>
              <a:gd name="T185" fmla="*/ T184 w 3540"/>
              <a:gd name="T186" fmla="+- 0 1479 179"/>
              <a:gd name="T187" fmla="*/ 1479 h 2920"/>
              <a:gd name="T188" fmla="+- 0 1128 539"/>
              <a:gd name="T189" fmla="*/ T188 w 3540"/>
              <a:gd name="T190" fmla="+- 0 1379 179"/>
              <a:gd name="T191" fmla="*/ 1379 h 2920"/>
              <a:gd name="T192" fmla="+- 0 1183 539"/>
              <a:gd name="T193" fmla="*/ T192 w 3540"/>
              <a:gd name="T194" fmla="+- 0 1439 179"/>
              <a:gd name="T195" fmla="*/ 1439 h 2920"/>
              <a:gd name="T196" fmla="+- 0 1296 539"/>
              <a:gd name="T197" fmla="*/ T196 w 3540"/>
              <a:gd name="T198" fmla="+- 0 1799 179"/>
              <a:gd name="T199" fmla="*/ 1799 h 2920"/>
              <a:gd name="T200" fmla="+- 0 1624 539"/>
              <a:gd name="T201" fmla="*/ T200 w 3540"/>
              <a:gd name="T202" fmla="+- 0 2099 179"/>
              <a:gd name="T203" fmla="*/ 2099 h 2920"/>
              <a:gd name="T204" fmla="+- 0 1568 539"/>
              <a:gd name="T205" fmla="*/ T204 w 3540"/>
              <a:gd name="T206" fmla="+- 0 2179 179"/>
              <a:gd name="T207" fmla="*/ 2179 h 2920"/>
              <a:gd name="T208" fmla="+- 0 890 539"/>
              <a:gd name="T209" fmla="*/ T208 w 3540"/>
              <a:gd name="T210" fmla="+- 0 2519 179"/>
              <a:gd name="T211" fmla="*/ 2519 h 2920"/>
              <a:gd name="T212" fmla="+- 0 644 539"/>
              <a:gd name="T213" fmla="*/ T212 w 3540"/>
              <a:gd name="T214" fmla="+- 0 2839 179"/>
              <a:gd name="T215" fmla="*/ 2839 h 2920"/>
              <a:gd name="T216" fmla="+- 0 2783 539"/>
              <a:gd name="T217" fmla="*/ T216 w 3540"/>
              <a:gd name="T218" fmla="+- 0 1999 179"/>
              <a:gd name="T219" fmla="*/ 1999 h 2920"/>
              <a:gd name="T220" fmla="+- 0 3098 539"/>
              <a:gd name="T221" fmla="*/ T220 w 3540"/>
              <a:gd name="T222" fmla="+- 0 3079 179"/>
              <a:gd name="T223" fmla="*/ 3079 h 2920"/>
              <a:gd name="T224" fmla="+- 0 3002 539"/>
              <a:gd name="T225" fmla="*/ T224 w 3540"/>
              <a:gd name="T226" fmla="+- 0 2659 179"/>
              <a:gd name="T227" fmla="*/ 2659 h 2920"/>
              <a:gd name="T228" fmla="+- 0 2296 539"/>
              <a:gd name="T229" fmla="*/ T228 w 3540"/>
              <a:gd name="T230" fmla="+- 0 2479 179"/>
              <a:gd name="T231" fmla="*/ 2479 h 2920"/>
              <a:gd name="T232" fmla="+- 0 2651 539"/>
              <a:gd name="T233" fmla="*/ T232 w 3540"/>
              <a:gd name="T234" fmla="+- 0 2379 179"/>
              <a:gd name="T235" fmla="*/ 2379 h 2920"/>
              <a:gd name="T236" fmla="+- 0 3076 539"/>
              <a:gd name="T237" fmla="*/ T236 w 3540"/>
              <a:gd name="T238" fmla="+- 0 2599 179"/>
              <a:gd name="T239" fmla="*/ 2599 h 2920"/>
              <a:gd name="T240" fmla="+- 0 3192 539"/>
              <a:gd name="T241" fmla="*/ T240 w 3540"/>
              <a:gd name="T242" fmla="+- 0 3059 179"/>
              <a:gd name="T243" fmla="*/ 3059 h 2920"/>
              <a:gd name="T244" fmla="+- 0 2072 539"/>
              <a:gd name="T245" fmla="*/ T244 w 3540"/>
              <a:gd name="T246" fmla="+- 0 2179 179"/>
              <a:gd name="T247" fmla="*/ 2179 h 29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 ang="0">
                <a:pos x="T245" y="T247"/>
              </a:cxn>
            </a:cxnLst>
            <a:rect l="0" t="0" r="r" b="b"/>
            <a:pathLst>
              <a:path w="3540" h="2920">
                <a:moveTo>
                  <a:pt x="590" y="1180"/>
                </a:moveTo>
                <a:lnTo>
                  <a:pt x="492" y="1180"/>
                </a:lnTo>
                <a:lnTo>
                  <a:pt x="492" y="920"/>
                </a:lnTo>
                <a:lnTo>
                  <a:pt x="502" y="880"/>
                </a:lnTo>
                <a:lnTo>
                  <a:pt x="527" y="820"/>
                </a:lnTo>
                <a:lnTo>
                  <a:pt x="559" y="800"/>
                </a:lnTo>
                <a:lnTo>
                  <a:pt x="590" y="780"/>
                </a:lnTo>
                <a:lnTo>
                  <a:pt x="590" y="560"/>
                </a:lnTo>
                <a:lnTo>
                  <a:pt x="594" y="480"/>
                </a:lnTo>
                <a:lnTo>
                  <a:pt x="605" y="420"/>
                </a:lnTo>
                <a:lnTo>
                  <a:pt x="624" y="360"/>
                </a:lnTo>
                <a:lnTo>
                  <a:pt x="651" y="320"/>
                </a:lnTo>
                <a:lnTo>
                  <a:pt x="686" y="280"/>
                </a:lnTo>
                <a:lnTo>
                  <a:pt x="730" y="240"/>
                </a:lnTo>
                <a:lnTo>
                  <a:pt x="782" y="220"/>
                </a:lnTo>
                <a:lnTo>
                  <a:pt x="844" y="180"/>
                </a:lnTo>
                <a:lnTo>
                  <a:pt x="915" y="160"/>
                </a:lnTo>
                <a:lnTo>
                  <a:pt x="996" y="160"/>
                </a:lnTo>
                <a:lnTo>
                  <a:pt x="1087" y="140"/>
                </a:lnTo>
                <a:lnTo>
                  <a:pt x="1188" y="140"/>
                </a:lnTo>
                <a:lnTo>
                  <a:pt x="1274" y="80"/>
                </a:lnTo>
                <a:lnTo>
                  <a:pt x="1358" y="40"/>
                </a:lnTo>
                <a:lnTo>
                  <a:pt x="1438" y="20"/>
                </a:lnTo>
                <a:lnTo>
                  <a:pt x="1513" y="0"/>
                </a:lnTo>
                <a:lnTo>
                  <a:pt x="1731" y="0"/>
                </a:lnTo>
                <a:lnTo>
                  <a:pt x="1815" y="20"/>
                </a:lnTo>
                <a:lnTo>
                  <a:pt x="1893" y="40"/>
                </a:lnTo>
                <a:lnTo>
                  <a:pt x="1963" y="80"/>
                </a:lnTo>
                <a:lnTo>
                  <a:pt x="1587" y="80"/>
                </a:lnTo>
                <a:lnTo>
                  <a:pt x="1526" y="100"/>
                </a:lnTo>
                <a:lnTo>
                  <a:pt x="1459" y="120"/>
                </a:lnTo>
                <a:lnTo>
                  <a:pt x="1387" y="140"/>
                </a:lnTo>
                <a:lnTo>
                  <a:pt x="1311" y="180"/>
                </a:lnTo>
                <a:lnTo>
                  <a:pt x="1233" y="220"/>
                </a:lnTo>
                <a:lnTo>
                  <a:pt x="1225" y="240"/>
                </a:lnTo>
                <a:lnTo>
                  <a:pt x="1074" y="240"/>
                </a:lnTo>
                <a:lnTo>
                  <a:pt x="967" y="260"/>
                </a:lnTo>
                <a:lnTo>
                  <a:pt x="882" y="280"/>
                </a:lnTo>
                <a:lnTo>
                  <a:pt x="816" y="300"/>
                </a:lnTo>
                <a:lnTo>
                  <a:pt x="767" y="340"/>
                </a:lnTo>
                <a:lnTo>
                  <a:pt x="732" y="380"/>
                </a:lnTo>
                <a:lnTo>
                  <a:pt x="709" y="420"/>
                </a:lnTo>
                <a:lnTo>
                  <a:pt x="696" y="460"/>
                </a:lnTo>
                <a:lnTo>
                  <a:pt x="690" y="500"/>
                </a:lnTo>
                <a:lnTo>
                  <a:pt x="688" y="560"/>
                </a:lnTo>
                <a:lnTo>
                  <a:pt x="688" y="800"/>
                </a:lnTo>
                <a:lnTo>
                  <a:pt x="686" y="820"/>
                </a:lnTo>
                <a:lnTo>
                  <a:pt x="681" y="820"/>
                </a:lnTo>
                <a:lnTo>
                  <a:pt x="673" y="840"/>
                </a:lnTo>
                <a:lnTo>
                  <a:pt x="663" y="840"/>
                </a:lnTo>
                <a:lnTo>
                  <a:pt x="638" y="860"/>
                </a:lnTo>
                <a:lnTo>
                  <a:pt x="615" y="880"/>
                </a:lnTo>
                <a:lnTo>
                  <a:pt x="597" y="900"/>
                </a:lnTo>
                <a:lnTo>
                  <a:pt x="590" y="920"/>
                </a:lnTo>
                <a:lnTo>
                  <a:pt x="590" y="1180"/>
                </a:lnTo>
                <a:close/>
                <a:moveTo>
                  <a:pt x="2402" y="40"/>
                </a:moveTo>
                <a:lnTo>
                  <a:pt x="2228" y="40"/>
                </a:lnTo>
                <a:lnTo>
                  <a:pt x="2244" y="20"/>
                </a:lnTo>
                <a:lnTo>
                  <a:pt x="2334" y="20"/>
                </a:lnTo>
                <a:lnTo>
                  <a:pt x="2402" y="40"/>
                </a:lnTo>
                <a:close/>
                <a:moveTo>
                  <a:pt x="3510" y="2800"/>
                </a:moveTo>
                <a:lnTo>
                  <a:pt x="3472" y="2800"/>
                </a:lnTo>
                <a:lnTo>
                  <a:pt x="3456" y="2780"/>
                </a:lnTo>
                <a:lnTo>
                  <a:pt x="3446" y="2760"/>
                </a:lnTo>
                <a:lnTo>
                  <a:pt x="3442" y="2740"/>
                </a:lnTo>
                <a:lnTo>
                  <a:pt x="3436" y="2680"/>
                </a:lnTo>
                <a:lnTo>
                  <a:pt x="3417" y="2620"/>
                </a:lnTo>
                <a:lnTo>
                  <a:pt x="3388" y="2580"/>
                </a:lnTo>
                <a:lnTo>
                  <a:pt x="3349" y="2520"/>
                </a:lnTo>
                <a:lnTo>
                  <a:pt x="3301" y="2460"/>
                </a:lnTo>
                <a:lnTo>
                  <a:pt x="3247" y="2420"/>
                </a:lnTo>
                <a:lnTo>
                  <a:pt x="3186" y="2380"/>
                </a:lnTo>
                <a:lnTo>
                  <a:pt x="3121" y="2340"/>
                </a:lnTo>
                <a:lnTo>
                  <a:pt x="3052" y="2300"/>
                </a:lnTo>
                <a:lnTo>
                  <a:pt x="2981" y="2260"/>
                </a:lnTo>
                <a:lnTo>
                  <a:pt x="2765" y="2200"/>
                </a:lnTo>
                <a:lnTo>
                  <a:pt x="2696" y="2200"/>
                </a:lnTo>
                <a:lnTo>
                  <a:pt x="2632" y="2180"/>
                </a:lnTo>
                <a:lnTo>
                  <a:pt x="2603" y="2180"/>
                </a:lnTo>
                <a:lnTo>
                  <a:pt x="2592" y="2160"/>
                </a:lnTo>
                <a:lnTo>
                  <a:pt x="2585" y="2160"/>
                </a:lnTo>
                <a:lnTo>
                  <a:pt x="2469" y="1800"/>
                </a:lnTo>
                <a:lnTo>
                  <a:pt x="2218" y="1800"/>
                </a:lnTo>
                <a:lnTo>
                  <a:pt x="2214" y="1780"/>
                </a:lnTo>
                <a:lnTo>
                  <a:pt x="2218" y="1760"/>
                </a:lnTo>
                <a:lnTo>
                  <a:pt x="2228" y="1740"/>
                </a:lnTo>
                <a:lnTo>
                  <a:pt x="2244" y="1720"/>
                </a:lnTo>
                <a:lnTo>
                  <a:pt x="2389" y="1720"/>
                </a:lnTo>
                <a:lnTo>
                  <a:pt x="2504" y="1700"/>
                </a:lnTo>
                <a:lnTo>
                  <a:pt x="2608" y="1680"/>
                </a:lnTo>
                <a:lnTo>
                  <a:pt x="2703" y="1660"/>
                </a:lnTo>
                <a:lnTo>
                  <a:pt x="2787" y="1620"/>
                </a:lnTo>
                <a:lnTo>
                  <a:pt x="2863" y="1600"/>
                </a:lnTo>
                <a:lnTo>
                  <a:pt x="2929" y="1560"/>
                </a:lnTo>
                <a:lnTo>
                  <a:pt x="2988" y="1520"/>
                </a:lnTo>
                <a:lnTo>
                  <a:pt x="3038" y="1480"/>
                </a:lnTo>
                <a:lnTo>
                  <a:pt x="3081" y="1420"/>
                </a:lnTo>
                <a:lnTo>
                  <a:pt x="3118" y="1380"/>
                </a:lnTo>
                <a:lnTo>
                  <a:pt x="3147" y="1360"/>
                </a:lnTo>
                <a:lnTo>
                  <a:pt x="3171" y="1320"/>
                </a:lnTo>
                <a:lnTo>
                  <a:pt x="3189" y="1280"/>
                </a:lnTo>
                <a:lnTo>
                  <a:pt x="3162" y="1240"/>
                </a:lnTo>
                <a:lnTo>
                  <a:pt x="3126" y="1180"/>
                </a:lnTo>
                <a:lnTo>
                  <a:pt x="3084" y="1100"/>
                </a:lnTo>
                <a:lnTo>
                  <a:pt x="3042" y="1020"/>
                </a:lnTo>
                <a:lnTo>
                  <a:pt x="3003" y="940"/>
                </a:lnTo>
                <a:lnTo>
                  <a:pt x="2972" y="860"/>
                </a:lnTo>
                <a:lnTo>
                  <a:pt x="2952" y="820"/>
                </a:lnTo>
                <a:lnTo>
                  <a:pt x="2940" y="760"/>
                </a:lnTo>
                <a:lnTo>
                  <a:pt x="2926" y="720"/>
                </a:lnTo>
                <a:lnTo>
                  <a:pt x="2907" y="660"/>
                </a:lnTo>
                <a:lnTo>
                  <a:pt x="2884" y="600"/>
                </a:lnTo>
                <a:lnTo>
                  <a:pt x="2856" y="540"/>
                </a:lnTo>
                <a:lnTo>
                  <a:pt x="2824" y="480"/>
                </a:lnTo>
                <a:lnTo>
                  <a:pt x="2787" y="420"/>
                </a:lnTo>
                <a:lnTo>
                  <a:pt x="2744" y="360"/>
                </a:lnTo>
                <a:lnTo>
                  <a:pt x="2696" y="300"/>
                </a:lnTo>
                <a:lnTo>
                  <a:pt x="2641" y="260"/>
                </a:lnTo>
                <a:lnTo>
                  <a:pt x="2580" y="200"/>
                </a:lnTo>
                <a:lnTo>
                  <a:pt x="2511" y="160"/>
                </a:lnTo>
                <a:lnTo>
                  <a:pt x="2436" y="140"/>
                </a:lnTo>
                <a:lnTo>
                  <a:pt x="2354" y="120"/>
                </a:lnTo>
                <a:lnTo>
                  <a:pt x="2244" y="120"/>
                </a:lnTo>
                <a:lnTo>
                  <a:pt x="2228" y="100"/>
                </a:lnTo>
                <a:lnTo>
                  <a:pt x="2218" y="80"/>
                </a:lnTo>
                <a:lnTo>
                  <a:pt x="2214" y="60"/>
                </a:lnTo>
                <a:lnTo>
                  <a:pt x="2218" y="40"/>
                </a:lnTo>
                <a:lnTo>
                  <a:pt x="2467" y="40"/>
                </a:lnTo>
                <a:lnTo>
                  <a:pt x="2531" y="80"/>
                </a:lnTo>
                <a:lnTo>
                  <a:pt x="2591" y="100"/>
                </a:lnTo>
                <a:lnTo>
                  <a:pt x="2649" y="140"/>
                </a:lnTo>
                <a:lnTo>
                  <a:pt x="2703" y="180"/>
                </a:lnTo>
                <a:lnTo>
                  <a:pt x="2755" y="220"/>
                </a:lnTo>
                <a:lnTo>
                  <a:pt x="2804" y="280"/>
                </a:lnTo>
                <a:lnTo>
                  <a:pt x="2849" y="340"/>
                </a:lnTo>
                <a:lnTo>
                  <a:pt x="2891" y="400"/>
                </a:lnTo>
                <a:lnTo>
                  <a:pt x="2930" y="460"/>
                </a:lnTo>
                <a:lnTo>
                  <a:pt x="2965" y="540"/>
                </a:lnTo>
                <a:lnTo>
                  <a:pt x="2996" y="620"/>
                </a:lnTo>
                <a:lnTo>
                  <a:pt x="3024" y="700"/>
                </a:lnTo>
                <a:lnTo>
                  <a:pt x="3066" y="840"/>
                </a:lnTo>
                <a:lnTo>
                  <a:pt x="3096" y="900"/>
                </a:lnTo>
                <a:lnTo>
                  <a:pt x="3134" y="980"/>
                </a:lnTo>
                <a:lnTo>
                  <a:pt x="3219" y="1140"/>
                </a:lnTo>
                <a:lnTo>
                  <a:pt x="3257" y="1200"/>
                </a:lnTo>
                <a:lnTo>
                  <a:pt x="3288" y="1260"/>
                </a:lnTo>
                <a:lnTo>
                  <a:pt x="3293" y="1280"/>
                </a:lnTo>
                <a:lnTo>
                  <a:pt x="3295" y="1280"/>
                </a:lnTo>
                <a:lnTo>
                  <a:pt x="3294" y="1300"/>
                </a:lnTo>
                <a:lnTo>
                  <a:pt x="3290" y="1300"/>
                </a:lnTo>
                <a:lnTo>
                  <a:pt x="3274" y="1340"/>
                </a:lnTo>
                <a:lnTo>
                  <a:pt x="3252" y="1380"/>
                </a:lnTo>
                <a:lnTo>
                  <a:pt x="3223" y="1420"/>
                </a:lnTo>
                <a:lnTo>
                  <a:pt x="3187" y="1460"/>
                </a:lnTo>
                <a:lnTo>
                  <a:pt x="3143" y="1500"/>
                </a:lnTo>
                <a:lnTo>
                  <a:pt x="3090" y="1560"/>
                </a:lnTo>
                <a:lnTo>
                  <a:pt x="3029" y="1600"/>
                </a:lnTo>
                <a:lnTo>
                  <a:pt x="2958" y="1640"/>
                </a:lnTo>
                <a:lnTo>
                  <a:pt x="2876" y="1700"/>
                </a:lnTo>
                <a:lnTo>
                  <a:pt x="2785" y="1740"/>
                </a:lnTo>
                <a:lnTo>
                  <a:pt x="2682" y="1760"/>
                </a:lnTo>
                <a:lnTo>
                  <a:pt x="2567" y="1800"/>
                </a:lnTo>
                <a:lnTo>
                  <a:pt x="2667" y="2100"/>
                </a:lnTo>
                <a:lnTo>
                  <a:pt x="2807" y="2100"/>
                </a:lnTo>
                <a:lnTo>
                  <a:pt x="2954" y="2140"/>
                </a:lnTo>
                <a:lnTo>
                  <a:pt x="3100" y="2220"/>
                </a:lnTo>
                <a:lnTo>
                  <a:pt x="3171" y="2240"/>
                </a:lnTo>
                <a:lnTo>
                  <a:pt x="3238" y="2280"/>
                </a:lnTo>
                <a:lnTo>
                  <a:pt x="3301" y="2340"/>
                </a:lnTo>
                <a:lnTo>
                  <a:pt x="3358" y="2380"/>
                </a:lnTo>
                <a:lnTo>
                  <a:pt x="3410" y="2440"/>
                </a:lnTo>
                <a:lnTo>
                  <a:pt x="3454" y="2500"/>
                </a:lnTo>
                <a:lnTo>
                  <a:pt x="3490" y="2560"/>
                </a:lnTo>
                <a:lnTo>
                  <a:pt x="3517" y="2620"/>
                </a:lnTo>
                <a:lnTo>
                  <a:pt x="3534" y="2680"/>
                </a:lnTo>
                <a:lnTo>
                  <a:pt x="3540" y="2740"/>
                </a:lnTo>
                <a:lnTo>
                  <a:pt x="3536" y="2760"/>
                </a:lnTo>
                <a:lnTo>
                  <a:pt x="3526" y="2780"/>
                </a:lnTo>
                <a:lnTo>
                  <a:pt x="3510" y="2800"/>
                </a:lnTo>
                <a:close/>
                <a:moveTo>
                  <a:pt x="1665" y="1960"/>
                </a:moveTo>
                <a:lnTo>
                  <a:pt x="1348" y="1960"/>
                </a:lnTo>
                <a:lnTo>
                  <a:pt x="1484" y="1920"/>
                </a:lnTo>
                <a:lnTo>
                  <a:pt x="1551" y="1880"/>
                </a:lnTo>
                <a:lnTo>
                  <a:pt x="1617" y="1840"/>
                </a:lnTo>
                <a:lnTo>
                  <a:pt x="1679" y="1800"/>
                </a:lnTo>
                <a:lnTo>
                  <a:pt x="1737" y="1740"/>
                </a:lnTo>
                <a:lnTo>
                  <a:pt x="1791" y="1680"/>
                </a:lnTo>
                <a:lnTo>
                  <a:pt x="1839" y="1620"/>
                </a:lnTo>
                <a:lnTo>
                  <a:pt x="1880" y="1560"/>
                </a:lnTo>
                <a:lnTo>
                  <a:pt x="1914" y="1500"/>
                </a:lnTo>
                <a:lnTo>
                  <a:pt x="1939" y="1420"/>
                </a:lnTo>
                <a:lnTo>
                  <a:pt x="1955" y="1360"/>
                </a:lnTo>
                <a:lnTo>
                  <a:pt x="1960" y="1280"/>
                </a:lnTo>
                <a:lnTo>
                  <a:pt x="1964" y="1260"/>
                </a:lnTo>
                <a:lnTo>
                  <a:pt x="1974" y="1260"/>
                </a:lnTo>
                <a:lnTo>
                  <a:pt x="1989" y="1240"/>
                </a:lnTo>
                <a:lnTo>
                  <a:pt x="2035" y="1240"/>
                </a:lnTo>
                <a:lnTo>
                  <a:pt x="2052" y="1220"/>
                </a:lnTo>
                <a:lnTo>
                  <a:pt x="2061" y="1200"/>
                </a:lnTo>
                <a:lnTo>
                  <a:pt x="2064" y="1160"/>
                </a:lnTo>
                <a:lnTo>
                  <a:pt x="2064" y="920"/>
                </a:lnTo>
                <a:lnTo>
                  <a:pt x="2057" y="900"/>
                </a:lnTo>
                <a:lnTo>
                  <a:pt x="2039" y="880"/>
                </a:lnTo>
                <a:lnTo>
                  <a:pt x="2015" y="860"/>
                </a:lnTo>
                <a:lnTo>
                  <a:pt x="1990" y="840"/>
                </a:lnTo>
                <a:lnTo>
                  <a:pt x="1980" y="840"/>
                </a:lnTo>
                <a:lnTo>
                  <a:pt x="1972" y="820"/>
                </a:lnTo>
                <a:lnTo>
                  <a:pt x="1967" y="820"/>
                </a:lnTo>
                <a:lnTo>
                  <a:pt x="1965" y="800"/>
                </a:lnTo>
                <a:lnTo>
                  <a:pt x="1965" y="540"/>
                </a:lnTo>
                <a:lnTo>
                  <a:pt x="1969" y="540"/>
                </a:lnTo>
                <a:lnTo>
                  <a:pt x="1976" y="520"/>
                </a:lnTo>
                <a:lnTo>
                  <a:pt x="2018" y="460"/>
                </a:lnTo>
                <a:lnTo>
                  <a:pt x="2039" y="400"/>
                </a:lnTo>
                <a:lnTo>
                  <a:pt x="2041" y="340"/>
                </a:lnTo>
                <a:lnTo>
                  <a:pt x="2022" y="280"/>
                </a:lnTo>
                <a:lnTo>
                  <a:pt x="1987" y="220"/>
                </a:lnTo>
                <a:lnTo>
                  <a:pt x="1938" y="180"/>
                </a:lnTo>
                <a:lnTo>
                  <a:pt x="1876" y="140"/>
                </a:lnTo>
                <a:lnTo>
                  <a:pt x="1805" y="120"/>
                </a:lnTo>
                <a:lnTo>
                  <a:pt x="1726" y="100"/>
                </a:lnTo>
                <a:lnTo>
                  <a:pt x="1641" y="80"/>
                </a:lnTo>
                <a:lnTo>
                  <a:pt x="1963" y="80"/>
                </a:lnTo>
                <a:lnTo>
                  <a:pt x="2024" y="120"/>
                </a:lnTo>
                <a:lnTo>
                  <a:pt x="2073" y="180"/>
                </a:lnTo>
                <a:lnTo>
                  <a:pt x="2111" y="240"/>
                </a:lnTo>
                <a:lnTo>
                  <a:pt x="2134" y="300"/>
                </a:lnTo>
                <a:lnTo>
                  <a:pt x="2141" y="360"/>
                </a:lnTo>
                <a:lnTo>
                  <a:pt x="2131" y="440"/>
                </a:lnTo>
                <a:lnTo>
                  <a:pt x="2106" y="500"/>
                </a:lnTo>
                <a:lnTo>
                  <a:pt x="2064" y="580"/>
                </a:lnTo>
                <a:lnTo>
                  <a:pt x="2064" y="780"/>
                </a:lnTo>
                <a:lnTo>
                  <a:pt x="2095" y="800"/>
                </a:lnTo>
                <a:lnTo>
                  <a:pt x="2127" y="820"/>
                </a:lnTo>
                <a:lnTo>
                  <a:pt x="2152" y="880"/>
                </a:lnTo>
                <a:lnTo>
                  <a:pt x="2162" y="920"/>
                </a:lnTo>
                <a:lnTo>
                  <a:pt x="2162" y="1160"/>
                </a:lnTo>
                <a:lnTo>
                  <a:pt x="2160" y="1200"/>
                </a:lnTo>
                <a:lnTo>
                  <a:pt x="2149" y="1240"/>
                </a:lnTo>
                <a:lnTo>
                  <a:pt x="2118" y="1300"/>
                </a:lnTo>
                <a:lnTo>
                  <a:pt x="2057" y="1320"/>
                </a:lnTo>
                <a:lnTo>
                  <a:pt x="2047" y="1400"/>
                </a:lnTo>
                <a:lnTo>
                  <a:pt x="2028" y="1460"/>
                </a:lnTo>
                <a:lnTo>
                  <a:pt x="2002" y="1540"/>
                </a:lnTo>
                <a:lnTo>
                  <a:pt x="1968" y="1600"/>
                </a:lnTo>
                <a:lnTo>
                  <a:pt x="1928" y="1660"/>
                </a:lnTo>
                <a:lnTo>
                  <a:pt x="1882" y="1720"/>
                </a:lnTo>
                <a:lnTo>
                  <a:pt x="1831" y="1780"/>
                </a:lnTo>
                <a:lnTo>
                  <a:pt x="1775" y="1840"/>
                </a:lnTo>
                <a:lnTo>
                  <a:pt x="1716" y="1900"/>
                </a:lnTo>
                <a:lnTo>
                  <a:pt x="1653" y="1940"/>
                </a:lnTo>
                <a:lnTo>
                  <a:pt x="1665" y="1960"/>
                </a:lnTo>
                <a:close/>
                <a:moveTo>
                  <a:pt x="84" y="2920"/>
                </a:moveTo>
                <a:lnTo>
                  <a:pt x="15" y="2920"/>
                </a:lnTo>
                <a:lnTo>
                  <a:pt x="4" y="2900"/>
                </a:lnTo>
                <a:lnTo>
                  <a:pt x="0" y="2880"/>
                </a:lnTo>
                <a:lnTo>
                  <a:pt x="0" y="2740"/>
                </a:lnTo>
                <a:lnTo>
                  <a:pt x="4" y="2660"/>
                </a:lnTo>
                <a:lnTo>
                  <a:pt x="16" y="2600"/>
                </a:lnTo>
                <a:lnTo>
                  <a:pt x="35" y="2540"/>
                </a:lnTo>
                <a:lnTo>
                  <a:pt x="61" y="2460"/>
                </a:lnTo>
                <a:lnTo>
                  <a:pt x="95" y="2420"/>
                </a:lnTo>
                <a:lnTo>
                  <a:pt x="136" y="2360"/>
                </a:lnTo>
                <a:lnTo>
                  <a:pt x="183" y="2320"/>
                </a:lnTo>
                <a:lnTo>
                  <a:pt x="238" y="2280"/>
                </a:lnTo>
                <a:lnTo>
                  <a:pt x="298" y="2260"/>
                </a:lnTo>
                <a:lnTo>
                  <a:pt x="366" y="2240"/>
                </a:lnTo>
                <a:lnTo>
                  <a:pt x="439" y="2220"/>
                </a:lnTo>
                <a:lnTo>
                  <a:pt x="519" y="2200"/>
                </a:lnTo>
                <a:lnTo>
                  <a:pt x="764" y="2200"/>
                </a:lnTo>
                <a:lnTo>
                  <a:pt x="943" y="1960"/>
                </a:lnTo>
                <a:lnTo>
                  <a:pt x="881" y="1900"/>
                </a:lnTo>
                <a:lnTo>
                  <a:pt x="822" y="1860"/>
                </a:lnTo>
                <a:lnTo>
                  <a:pt x="767" y="1800"/>
                </a:lnTo>
                <a:lnTo>
                  <a:pt x="717" y="1740"/>
                </a:lnTo>
                <a:lnTo>
                  <a:pt x="672" y="1680"/>
                </a:lnTo>
                <a:lnTo>
                  <a:pt x="633" y="1600"/>
                </a:lnTo>
                <a:lnTo>
                  <a:pt x="601" y="1540"/>
                </a:lnTo>
                <a:lnTo>
                  <a:pt x="575" y="1460"/>
                </a:lnTo>
                <a:lnTo>
                  <a:pt x="558" y="1400"/>
                </a:lnTo>
                <a:lnTo>
                  <a:pt x="549" y="1320"/>
                </a:lnTo>
                <a:lnTo>
                  <a:pt x="514" y="1300"/>
                </a:lnTo>
                <a:lnTo>
                  <a:pt x="496" y="1260"/>
                </a:lnTo>
                <a:lnTo>
                  <a:pt x="491" y="1220"/>
                </a:lnTo>
                <a:lnTo>
                  <a:pt x="491" y="1200"/>
                </a:lnTo>
                <a:lnTo>
                  <a:pt x="491" y="1180"/>
                </a:lnTo>
                <a:lnTo>
                  <a:pt x="589" y="1180"/>
                </a:lnTo>
                <a:lnTo>
                  <a:pt x="589" y="1200"/>
                </a:lnTo>
                <a:lnTo>
                  <a:pt x="588" y="1220"/>
                </a:lnTo>
                <a:lnTo>
                  <a:pt x="590" y="1240"/>
                </a:lnTo>
                <a:lnTo>
                  <a:pt x="624" y="1240"/>
                </a:lnTo>
                <a:lnTo>
                  <a:pt x="636" y="1260"/>
                </a:lnTo>
                <a:lnTo>
                  <a:pt x="644" y="1260"/>
                </a:lnTo>
                <a:lnTo>
                  <a:pt x="646" y="1280"/>
                </a:lnTo>
                <a:lnTo>
                  <a:pt x="651" y="1360"/>
                </a:lnTo>
                <a:lnTo>
                  <a:pt x="666" y="1420"/>
                </a:lnTo>
                <a:lnTo>
                  <a:pt x="688" y="1500"/>
                </a:lnTo>
                <a:lnTo>
                  <a:pt x="719" y="1560"/>
                </a:lnTo>
                <a:lnTo>
                  <a:pt x="757" y="1620"/>
                </a:lnTo>
                <a:lnTo>
                  <a:pt x="801" y="1700"/>
                </a:lnTo>
                <a:lnTo>
                  <a:pt x="850" y="1740"/>
                </a:lnTo>
                <a:lnTo>
                  <a:pt x="904" y="1800"/>
                </a:lnTo>
                <a:lnTo>
                  <a:pt x="962" y="1840"/>
                </a:lnTo>
                <a:lnTo>
                  <a:pt x="1022" y="1880"/>
                </a:lnTo>
                <a:lnTo>
                  <a:pt x="1085" y="1920"/>
                </a:lnTo>
                <a:lnTo>
                  <a:pt x="1215" y="1960"/>
                </a:lnTo>
                <a:lnTo>
                  <a:pt x="1665" y="1960"/>
                </a:lnTo>
                <a:lnTo>
                  <a:pt x="1677" y="1980"/>
                </a:lnTo>
                <a:lnTo>
                  <a:pt x="1569" y="1980"/>
                </a:lnTo>
                <a:lnTo>
                  <a:pt x="1533" y="2000"/>
                </a:lnTo>
                <a:lnTo>
                  <a:pt x="1029" y="2000"/>
                </a:lnTo>
                <a:lnTo>
                  <a:pt x="829" y="2280"/>
                </a:lnTo>
                <a:lnTo>
                  <a:pt x="821" y="2280"/>
                </a:lnTo>
                <a:lnTo>
                  <a:pt x="811" y="2300"/>
                </a:lnTo>
                <a:lnTo>
                  <a:pt x="476" y="2300"/>
                </a:lnTo>
                <a:lnTo>
                  <a:pt x="412" y="2320"/>
                </a:lnTo>
                <a:lnTo>
                  <a:pt x="351" y="2340"/>
                </a:lnTo>
                <a:lnTo>
                  <a:pt x="292" y="2360"/>
                </a:lnTo>
                <a:lnTo>
                  <a:pt x="239" y="2400"/>
                </a:lnTo>
                <a:lnTo>
                  <a:pt x="192" y="2440"/>
                </a:lnTo>
                <a:lnTo>
                  <a:pt x="153" y="2500"/>
                </a:lnTo>
                <a:lnTo>
                  <a:pt x="124" y="2580"/>
                </a:lnTo>
                <a:lnTo>
                  <a:pt x="105" y="2660"/>
                </a:lnTo>
                <a:lnTo>
                  <a:pt x="99" y="2740"/>
                </a:lnTo>
                <a:lnTo>
                  <a:pt x="99" y="2880"/>
                </a:lnTo>
                <a:lnTo>
                  <a:pt x="95" y="2900"/>
                </a:lnTo>
                <a:lnTo>
                  <a:pt x="84" y="2920"/>
                </a:lnTo>
                <a:close/>
                <a:moveTo>
                  <a:pt x="2420" y="1820"/>
                </a:moveTo>
                <a:lnTo>
                  <a:pt x="2244" y="1820"/>
                </a:lnTo>
                <a:lnTo>
                  <a:pt x="2228" y="1800"/>
                </a:lnTo>
                <a:lnTo>
                  <a:pt x="2469" y="1800"/>
                </a:lnTo>
                <a:lnTo>
                  <a:pt x="2420" y="1820"/>
                </a:lnTo>
                <a:close/>
                <a:moveTo>
                  <a:pt x="2639" y="2920"/>
                </a:moveTo>
                <a:lnTo>
                  <a:pt x="2569" y="2920"/>
                </a:lnTo>
                <a:lnTo>
                  <a:pt x="2559" y="2900"/>
                </a:lnTo>
                <a:lnTo>
                  <a:pt x="2555" y="2880"/>
                </a:lnTo>
                <a:lnTo>
                  <a:pt x="2555" y="2740"/>
                </a:lnTo>
                <a:lnTo>
                  <a:pt x="2549" y="2660"/>
                </a:lnTo>
                <a:lnTo>
                  <a:pt x="2530" y="2600"/>
                </a:lnTo>
                <a:lnTo>
                  <a:pt x="2501" y="2540"/>
                </a:lnTo>
                <a:lnTo>
                  <a:pt x="2463" y="2480"/>
                </a:lnTo>
                <a:lnTo>
                  <a:pt x="2416" y="2440"/>
                </a:lnTo>
                <a:lnTo>
                  <a:pt x="2362" y="2400"/>
                </a:lnTo>
                <a:lnTo>
                  <a:pt x="2303" y="2360"/>
                </a:lnTo>
                <a:lnTo>
                  <a:pt x="2239" y="2340"/>
                </a:lnTo>
                <a:lnTo>
                  <a:pt x="2104" y="2300"/>
                </a:lnTo>
                <a:lnTo>
                  <a:pt x="1757" y="2300"/>
                </a:lnTo>
                <a:lnTo>
                  <a:pt x="1747" y="2280"/>
                </a:lnTo>
                <a:lnTo>
                  <a:pt x="1740" y="2280"/>
                </a:lnTo>
                <a:lnTo>
                  <a:pt x="1569" y="1980"/>
                </a:lnTo>
                <a:lnTo>
                  <a:pt x="1677" y="1980"/>
                </a:lnTo>
                <a:lnTo>
                  <a:pt x="1810" y="2200"/>
                </a:lnTo>
                <a:lnTo>
                  <a:pt x="2112" y="2200"/>
                </a:lnTo>
                <a:lnTo>
                  <a:pt x="2252" y="2240"/>
                </a:lnTo>
                <a:lnTo>
                  <a:pt x="2318" y="2260"/>
                </a:lnTo>
                <a:lnTo>
                  <a:pt x="2380" y="2300"/>
                </a:lnTo>
                <a:lnTo>
                  <a:pt x="2438" y="2340"/>
                </a:lnTo>
                <a:lnTo>
                  <a:pt x="2490" y="2380"/>
                </a:lnTo>
                <a:lnTo>
                  <a:pt x="2537" y="2420"/>
                </a:lnTo>
                <a:lnTo>
                  <a:pt x="2577" y="2480"/>
                </a:lnTo>
                <a:lnTo>
                  <a:pt x="2609" y="2540"/>
                </a:lnTo>
                <a:lnTo>
                  <a:pt x="2633" y="2600"/>
                </a:lnTo>
                <a:lnTo>
                  <a:pt x="2648" y="2660"/>
                </a:lnTo>
                <a:lnTo>
                  <a:pt x="2653" y="2740"/>
                </a:lnTo>
                <a:lnTo>
                  <a:pt x="2653" y="2880"/>
                </a:lnTo>
                <a:lnTo>
                  <a:pt x="2649" y="2900"/>
                </a:lnTo>
                <a:lnTo>
                  <a:pt x="2639" y="2920"/>
                </a:lnTo>
                <a:close/>
                <a:moveTo>
                  <a:pt x="1353" y="2060"/>
                </a:moveTo>
                <a:lnTo>
                  <a:pt x="1217" y="2060"/>
                </a:lnTo>
                <a:lnTo>
                  <a:pt x="1029" y="2000"/>
                </a:lnTo>
                <a:lnTo>
                  <a:pt x="1533" y="2000"/>
                </a:lnTo>
                <a:lnTo>
                  <a:pt x="1498" y="2020"/>
                </a:lnTo>
                <a:lnTo>
                  <a:pt x="1353" y="2060"/>
                </a:lnTo>
                <a:close/>
              </a:path>
            </a:pathLst>
          </a:custGeom>
          <a:solidFill>
            <a:srgbClr val="D0011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7" name="Freeform: Shape 6">
            <a:extLst>
              <a:ext uri="{FF2B5EF4-FFF2-40B4-BE49-F238E27FC236}">
                <a16:creationId xmlns:a16="http://schemas.microsoft.com/office/drawing/2014/main" id="{376FB502-35AA-B38D-FAB3-5418603498E3}"/>
              </a:ext>
            </a:extLst>
          </p:cNvPr>
          <p:cNvSpPr>
            <a:spLocks/>
          </p:cNvSpPr>
          <p:nvPr/>
        </p:nvSpPr>
        <p:spPr bwMode="auto">
          <a:xfrm>
            <a:off x="3354815" y="1787881"/>
            <a:ext cx="2159635" cy="1799590"/>
          </a:xfrm>
          <a:custGeom>
            <a:avLst/>
            <a:gdLst>
              <a:gd name="T0" fmla="+- 0 1098 539"/>
              <a:gd name="T1" fmla="*/ T0 w 3540"/>
              <a:gd name="T2" fmla="+- 0 979 179"/>
              <a:gd name="T3" fmla="*/ 979 h 2920"/>
              <a:gd name="T4" fmla="+- 0 1190 539"/>
              <a:gd name="T5" fmla="*/ T4 w 3540"/>
              <a:gd name="T6" fmla="+- 0 499 179"/>
              <a:gd name="T7" fmla="*/ 499 h 2920"/>
              <a:gd name="T8" fmla="+- 0 1535 539"/>
              <a:gd name="T9" fmla="*/ T8 w 3540"/>
              <a:gd name="T10" fmla="+- 0 339 179"/>
              <a:gd name="T11" fmla="*/ 339 h 2920"/>
              <a:gd name="T12" fmla="+- 0 2052 539"/>
              <a:gd name="T13" fmla="*/ T12 w 3540"/>
              <a:gd name="T14" fmla="+- 0 179 179"/>
              <a:gd name="T15" fmla="*/ 179 h 2920"/>
              <a:gd name="T16" fmla="+- 0 2065 539"/>
              <a:gd name="T17" fmla="*/ T16 w 3540"/>
              <a:gd name="T18" fmla="+- 0 279 179"/>
              <a:gd name="T19" fmla="*/ 279 h 2920"/>
              <a:gd name="T20" fmla="+- 0 1613 539"/>
              <a:gd name="T21" fmla="*/ T20 w 3540"/>
              <a:gd name="T22" fmla="+- 0 419 179"/>
              <a:gd name="T23" fmla="*/ 419 h 2920"/>
              <a:gd name="T24" fmla="+- 0 1248 539"/>
              <a:gd name="T25" fmla="*/ T24 w 3540"/>
              <a:gd name="T26" fmla="+- 0 599 179"/>
              <a:gd name="T27" fmla="*/ 599 h 2920"/>
              <a:gd name="T28" fmla="+- 0 1220 539"/>
              <a:gd name="T29" fmla="*/ T28 w 3540"/>
              <a:gd name="T30" fmla="+- 0 999 179"/>
              <a:gd name="T31" fmla="*/ 999 h 2920"/>
              <a:gd name="T32" fmla="+- 0 1129 539"/>
              <a:gd name="T33" fmla="*/ T32 w 3540"/>
              <a:gd name="T34" fmla="+- 0 1099 179"/>
              <a:gd name="T35" fmla="*/ 1099 h 2920"/>
              <a:gd name="T36" fmla="+- 0 2941 539"/>
              <a:gd name="T37" fmla="*/ T36 w 3540"/>
              <a:gd name="T38" fmla="+- 0 219 179"/>
              <a:gd name="T39" fmla="*/ 219 h 2920"/>
              <a:gd name="T40" fmla="+- 0 3975 539"/>
              <a:gd name="T41" fmla="*/ T40 w 3540"/>
              <a:gd name="T42" fmla="+- 0 2859 179"/>
              <a:gd name="T43" fmla="*/ 2859 h 2920"/>
              <a:gd name="T44" fmla="+- 0 3725 539"/>
              <a:gd name="T45" fmla="*/ T44 w 3540"/>
              <a:gd name="T46" fmla="+- 0 2559 179"/>
              <a:gd name="T47" fmla="*/ 2559 h 2920"/>
              <a:gd name="T48" fmla="+- 0 3171 539"/>
              <a:gd name="T49" fmla="*/ T48 w 3540"/>
              <a:gd name="T50" fmla="+- 0 2359 179"/>
              <a:gd name="T51" fmla="*/ 2359 h 2920"/>
              <a:gd name="T52" fmla="+- 0 2753 539"/>
              <a:gd name="T53" fmla="*/ T52 w 3540"/>
              <a:gd name="T54" fmla="+- 0 1959 179"/>
              <a:gd name="T55" fmla="*/ 1959 h 2920"/>
              <a:gd name="T56" fmla="+- 0 3147 539"/>
              <a:gd name="T57" fmla="*/ T56 w 3540"/>
              <a:gd name="T58" fmla="+- 0 1859 179"/>
              <a:gd name="T59" fmla="*/ 1859 h 2920"/>
              <a:gd name="T60" fmla="+- 0 3577 539"/>
              <a:gd name="T61" fmla="*/ T60 w 3540"/>
              <a:gd name="T62" fmla="+- 0 1659 179"/>
              <a:gd name="T63" fmla="*/ 1659 h 2920"/>
              <a:gd name="T64" fmla="+- 0 3701 539"/>
              <a:gd name="T65" fmla="*/ T64 w 3540"/>
              <a:gd name="T66" fmla="+- 0 1419 179"/>
              <a:gd name="T67" fmla="*/ 1419 h 2920"/>
              <a:gd name="T68" fmla="+- 0 3491 539"/>
              <a:gd name="T69" fmla="*/ T68 w 3540"/>
              <a:gd name="T70" fmla="+- 0 999 179"/>
              <a:gd name="T71" fmla="*/ 999 h 2920"/>
              <a:gd name="T72" fmla="+- 0 3363 539"/>
              <a:gd name="T73" fmla="*/ T72 w 3540"/>
              <a:gd name="T74" fmla="+- 0 659 179"/>
              <a:gd name="T75" fmla="*/ 659 h 2920"/>
              <a:gd name="T76" fmla="+- 0 3050 539"/>
              <a:gd name="T77" fmla="*/ T76 w 3540"/>
              <a:gd name="T78" fmla="+- 0 339 179"/>
              <a:gd name="T79" fmla="*/ 339 h 2920"/>
              <a:gd name="T80" fmla="+- 0 2753 539"/>
              <a:gd name="T81" fmla="*/ T80 w 3540"/>
              <a:gd name="T82" fmla="+- 0 239 179"/>
              <a:gd name="T83" fmla="*/ 239 h 2920"/>
              <a:gd name="T84" fmla="+- 0 3242 539"/>
              <a:gd name="T85" fmla="*/ T84 w 3540"/>
              <a:gd name="T86" fmla="+- 0 359 179"/>
              <a:gd name="T87" fmla="*/ 359 h 2920"/>
              <a:gd name="T88" fmla="+- 0 3504 539"/>
              <a:gd name="T89" fmla="*/ T88 w 3540"/>
              <a:gd name="T90" fmla="+- 0 719 179"/>
              <a:gd name="T91" fmla="*/ 719 h 2920"/>
              <a:gd name="T92" fmla="+- 0 3758 539"/>
              <a:gd name="T93" fmla="*/ T92 w 3540"/>
              <a:gd name="T94" fmla="+- 0 1319 179"/>
              <a:gd name="T95" fmla="*/ 1319 h 2920"/>
              <a:gd name="T96" fmla="+- 0 3829 539"/>
              <a:gd name="T97" fmla="*/ T96 w 3540"/>
              <a:gd name="T98" fmla="+- 0 1479 179"/>
              <a:gd name="T99" fmla="*/ 1479 h 2920"/>
              <a:gd name="T100" fmla="+- 0 3629 539"/>
              <a:gd name="T101" fmla="*/ T100 w 3540"/>
              <a:gd name="T102" fmla="+- 0 1739 179"/>
              <a:gd name="T103" fmla="*/ 1739 h 2920"/>
              <a:gd name="T104" fmla="+- 0 3106 539"/>
              <a:gd name="T105" fmla="*/ T104 w 3540"/>
              <a:gd name="T106" fmla="+- 0 1979 179"/>
              <a:gd name="T107" fmla="*/ 1979 h 2920"/>
              <a:gd name="T108" fmla="+- 0 3777 539"/>
              <a:gd name="T109" fmla="*/ T108 w 3540"/>
              <a:gd name="T110" fmla="+- 0 2459 179"/>
              <a:gd name="T111" fmla="*/ 2459 h 2920"/>
              <a:gd name="T112" fmla="+- 0 4056 539"/>
              <a:gd name="T113" fmla="*/ T112 w 3540"/>
              <a:gd name="T114" fmla="+- 0 2799 179"/>
              <a:gd name="T115" fmla="*/ 2799 h 2920"/>
              <a:gd name="T116" fmla="+- 0 2204 539"/>
              <a:gd name="T117" fmla="*/ T116 w 3540"/>
              <a:gd name="T118" fmla="+- 0 2139 179"/>
              <a:gd name="T119" fmla="*/ 2139 h 2920"/>
              <a:gd name="T120" fmla="+- 0 2276 539"/>
              <a:gd name="T121" fmla="*/ T120 w 3540"/>
              <a:gd name="T122" fmla="+- 0 1919 179"/>
              <a:gd name="T123" fmla="*/ 1919 h 2920"/>
              <a:gd name="T124" fmla="+- 0 2494 539"/>
              <a:gd name="T125" fmla="*/ T124 w 3540"/>
              <a:gd name="T126" fmla="+- 0 1539 179"/>
              <a:gd name="T127" fmla="*/ 1539 h 2920"/>
              <a:gd name="T128" fmla="+- 0 2591 539"/>
              <a:gd name="T129" fmla="*/ T128 w 3540"/>
              <a:gd name="T130" fmla="+- 0 1399 179"/>
              <a:gd name="T131" fmla="*/ 1399 h 2920"/>
              <a:gd name="T132" fmla="+- 0 2554 539"/>
              <a:gd name="T133" fmla="*/ T132 w 3540"/>
              <a:gd name="T134" fmla="+- 0 1039 179"/>
              <a:gd name="T135" fmla="*/ 1039 h 2920"/>
              <a:gd name="T136" fmla="+- 0 2504 539"/>
              <a:gd name="T137" fmla="*/ T136 w 3540"/>
              <a:gd name="T138" fmla="+- 0 719 179"/>
              <a:gd name="T139" fmla="*/ 719 h 2920"/>
              <a:gd name="T140" fmla="+- 0 2561 539"/>
              <a:gd name="T141" fmla="*/ T140 w 3540"/>
              <a:gd name="T142" fmla="+- 0 459 179"/>
              <a:gd name="T143" fmla="*/ 459 h 2920"/>
              <a:gd name="T144" fmla="+- 0 2180 539"/>
              <a:gd name="T145" fmla="*/ T144 w 3540"/>
              <a:gd name="T146" fmla="+- 0 259 179"/>
              <a:gd name="T147" fmla="*/ 259 h 2920"/>
              <a:gd name="T148" fmla="+- 0 2680 539"/>
              <a:gd name="T149" fmla="*/ T148 w 3540"/>
              <a:gd name="T150" fmla="+- 0 539 179"/>
              <a:gd name="T151" fmla="*/ 539 h 2920"/>
              <a:gd name="T152" fmla="+- 0 2666 539"/>
              <a:gd name="T153" fmla="*/ T152 w 3540"/>
              <a:gd name="T154" fmla="+- 0 999 179"/>
              <a:gd name="T155" fmla="*/ 999 h 2920"/>
              <a:gd name="T156" fmla="+- 0 2657 539"/>
              <a:gd name="T157" fmla="*/ T156 w 3540"/>
              <a:gd name="T158" fmla="+- 0 1479 179"/>
              <a:gd name="T159" fmla="*/ 1479 h 2920"/>
              <a:gd name="T160" fmla="+- 0 2467 539"/>
              <a:gd name="T161" fmla="*/ T160 w 3540"/>
              <a:gd name="T162" fmla="+- 0 1839 179"/>
              <a:gd name="T163" fmla="*/ 1839 h 2920"/>
              <a:gd name="T164" fmla="+- 0 2204 539"/>
              <a:gd name="T165" fmla="*/ T164 w 3540"/>
              <a:gd name="T166" fmla="+- 0 2139 179"/>
              <a:gd name="T167" fmla="*/ 2139 h 2920"/>
              <a:gd name="T168" fmla="+- 0 543 539"/>
              <a:gd name="T169" fmla="*/ T168 w 3540"/>
              <a:gd name="T170" fmla="+- 0 2839 179"/>
              <a:gd name="T171" fmla="*/ 2839 h 2920"/>
              <a:gd name="T172" fmla="+- 0 722 539"/>
              <a:gd name="T173" fmla="*/ T172 w 3540"/>
              <a:gd name="T174" fmla="+- 0 2499 179"/>
              <a:gd name="T175" fmla="*/ 2499 h 2920"/>
              <a:gd name="T176" fmla="+- 0 1303 539"/>
              <a:gd name="T177" fmla="*/ T176 w 3540"/>
              <a:gd name="T178" fmla="+- 0 2379 179"/>
              <a:gd name="T179" fmla="*/ 2379 h 2920"/>
              <a:gd name="T180" fmla="+- 0 1211 539"/>
              <a:gd name="T181" fmla="*/ T180 w 3540"/>
              <a:gd name="T182" fmla="+- 0 1859 179"/>
              <a:gd name="T183" fmla="*/ 1859 h 2920"/>
              <a:gd name="T184" fmla="+- 0 1053 539"/>
              <a:gd name="T185" fmla="*/ T184 w 3540"/>
              <a:gd name="T186" fmla="+- 0 1479 179"/>
              <a:gd name="T187" fmla="*/ 1479 h 2920"/>
              <a:gd name="T188" fmla="+- 0 1128 539"/>
              <a:gd name="T189" fmla="*/ T188 w 3540"/>
              <a:gd name="T190" fmla="+- 0 1379 179"/>
              <a:gd name="T191" fmla="*/ 1379 h 2920"/>
              <a:gd name="T192" fmla="+- 0 1183 539"/>
              <a:gd name="T193" fmla="*/ T192 w 3540"/>
              <a:gd name="T194" fmla="+- 0 1439 179"/>
              <a:gd name="T195" fmla="*/ 1439 h 2920"/>
              <a:gd name="T196" fmla="+- 0 1296 539"/>
              <a:gd name="T197" fmla="*/ T196 w 3540"/>
              <a:gd name="T198" fmla="+- 0 1799 179"/>
              <a:gd name="T199" fmla="*/ 1799 h 2920"/>
              <a:gd name="T200" fmla="+- 0 1624 539"/>
              <a:gd name="T201" fmla="*/ T200 w 3540"/>
              <a:gd name="T202" fmla="+- 0 2099 179"/>
              <a:gd name="T203" fmla="*/ 2099 h 2920"/>
              <a:gd name="T204" fmla="+- 0 1568 539"/>
              <a:gd name="T205" fmla="*/ T204 w 3540"/>
              <a:gd name="T206" fmla="+- 0 2179 179"/>
              <a:gd name="T207" fmla="*/ 2179 h 2920"/>
              <a:gd name="T208" fmla="+- 0 890 539"/>
              <a:gd name="T209" fmla="*/ T208 w 3540"/>
              <a:gd name="T210" fmla="+- 0 2519 179"/>
              <a:gd name="T211" fmla="*/ 2519 h 2920"/>
              <a:gd name="T212" fmla="+- 0 644 539"/>
              <a:gd name="T213" fmla="*/ T212 w 3540"/>
              <a:gd name="T214" fmla="+- 0 2839 179"/>
              <a:gd name="T215" fmla="*/ 2839 h 2920"/>
              <a:gd name="T216" fmla="+- 0 2783 539"/>
              <a:gd name="T217" fmla="*/ T216 w 3540"/>
              <a:gd name="T218" fmla="+- 0 1999 179"/>
              <a:gd name="T219" fmla="*/ 1999 h 2920"/>
              <a:gd name="T220" fmla="+- 0 3098 539"/>
              <a:gd name="T221" fmla="*/ T220 w 3540"/>
              <a:gd name="T222" fmla="+- 0 3079 179"/>
              <a:gd name="T223" fmla="*/ 3079 h 2920"/>
              <a:gd name="T224" fmla="+- 0 3002 539"/>
              <a:gd name="T225" fmla="*/ T224 w 3540"/>
              <a:gd name="T226" fmla="+- 0 2659 179"/>
              <a:gd name="T227" fmla="*/ 2659 h 2920"/>
              <a:gd name="T228" fmla="+- 0 2296 539"/>
              <a:gd name="T229" fmla="*/ T228 w 3540"/>
              <a:gd name="T230" fmla="+- 0 2479 179"/>
              <a:gd name="T231" fmla="*/ 2479 h 2920"/>
              <a:gd name="T232" fmla="+- 0 2651 539"/>
              <a:gd name="T233" fmla="*/ T232 w 3540"/>
              <a:gd name="T234" fmla="+- 0 2379 179"/>
              <a:gd name="T235" fmla="*/ 2379 h 2920"/>
              <a:gd name="T236" fmla="+- 0 3076 539"/>
              <a:gd name="T237" fmla="*/ T236 w 3540"/>
              <a:gd name="T238" fmla="+- 0 2599 179"/>
              <a:gd name="T239" fmla="*/ 2599 h 2920"/>
              <a:gd name="T240" fmla="+- 0 3192 539"/>
              <a:gd name="T241" fmla="*/ T240 w 3540"/>
              <a:gd name="T242" fmla="+- 0 3059 179"/>
              <a:gd name="T243" fmla="*/ 3059 h 2920"/>
              <a:gd name="T244" fmla="+- 0 2072 539"/>
              <a:gd name="T245" fmla="*/ T244 w 3540"/>
              <a:gd name="T246" fmla="+- 0 2179 179"/>
              <a:gd name="T247" fmla="*/ 2179 h 292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 ang="0">
                <a:pos x="T189" y="T191"/>
              </a:cxn>
              <a:cxn ang="0">
                <a:pos x="T193" y="T195"/>
              </a:cxn>
              <a:cxn ang="0">
                <a:pos x="T197" y="T199"/>
              </a:cxn>
              <a:cxn ang="0">
                <a:pos x="T201" y="T203"/>
              </a:cxn>
              <a:cxn ang="0">
                <a:pos x="T205" y="T207"/>
              </a:cxn>
              <a:cxn ang="0">
                <a:pos x="T209" y="T211"/>
              </a:cxn>
              <a:cxn ang="0">
                <a:pos x="T213" y="T215"/>
              </a:cxn>
              <a:cxn ang="0">
                <a:pos x="T217" y="T219"/>
              </a:cxn>
              <a:cxn ang="0">
                <a:pos x="T221" y="T223"/>
              </a:cxn>
              <a:cxn ang="0">
                <a:pos x="T225" y="T227"/>
              </a:cxn>
              <a:cxn ang="0">
                <a:pos x="T229" y="T231"/>
              </a:cxn>
              <a:cxn ang="0">
                <a:pos x="T233" y="T235"/>
              </a:cxn>
              <a:cxn ang="0">
                <a:pos x="T237" y="T239"/>
              </a:cxn>
              <a:cxn ang="0">
                <a:pos x="T241" y="T243"/>
              </a:cxn>
              <a:cxn ang="0">
                <a:pos x="T245" y="T247"/>
              </a:cxn>
            </a:cxnLst>
            <a:rect l="0" t="0" r="r" b="b"/>
            <a:pathLst>
              <a:path w="3540" h="2920">
                <a:moveTo>
                  <a:pt x="590" y="1180"/>
                </a:moveTo>
                <a:lnTo>
                  <a:pt x="492" y="1180"/>
                </a:lnTo>
                <a:lnTo>
                  <a:pt x="492" y="920"/>
                </a:lnTo>
                <a:lnTo>
                  <a:pt x="502" y="880"/>
                </a:lnTo>
                <a:lnTo>
                  <a:pt x="527" y="820"/>
                </a:lnTo>
                <a:lnTo>
                  <a:pt x="559" y="800"/>
                </a:lnTo>
                <a:lnTo>
                  <a:pt x="590" y="780"/>
                </a:lnTo>
                <a:lnTo>
                  <a:pt x="590" y="560"/>
                </a:lnTo>
                <a:lnTo>
                  <a:pt x="594" y="480"/>
                </a:lnTo>
                <a:lnTo>
                  <a:pt x="605" y="420"/>
                </a:lnTo>
                <a:lnTo>
                  <a:pt x="624" y="360"/>
                </a:lnTo>
                <a:lnTo>
                  <a:pt x="651" y="320"/>
                </a:lnTo>
                <a:lnTo>
                  <a:pt x="686" y="280"/>
                </a:lnTo>
                <a:lnTo>
                  <a:pt x="730" y="240"/>
                </a:lnTo>
                <a:lnTo>
                  <a:pt x="782" y="220"/>
                </a:lnTo>
                <a:lnTo>
                  <a:pt x="844" y="180"/>
                </a:lnTo>
                <a:lnTo>
                  <a:pt x="915" y="160"/>
                </a:lnTo>
                <a:lnTo>
                  <a:pt x="996" y="160"/>
                </a:lnTo>
                <a:lnTo>
                  <a:pt x="1087" y="140"/>
                </a:lnTo>
                <a:lnTo>
                  <a:pt x="1188" y="140"/>
                </a:lnTo>
                <a:lnTo>
                  <a:pt x="1274" y="80"/>
                </a:lnTo>
                <a:lnTo>
                  <a:pt x="1358" y="40"/>
                </a:lnTo>
                <a:lnTo>
                  <a:pt x="1438" y="20"/>
                </a:lnTo>
                <a:lnTo>
                  <a:pt x="1513" y="0"/>
                </a:lnTo>
                <a:lnTo>
                  <a:pt x="1731" y="0"/>
                </a:lnTo>
                <a:lnTo>
                  <a:pt x="1815" y="20"/>
                </a:lnTo>
                <a:lnTo>
                  <a:pt x="1893" y="40"/>
                </a:lnTo>
                <a:lnTo>
                  <a:pt x="1963" y="80"/>
                </a:lnTo>
                <a:lnTo>
                  <a:pt x="1587" y="80"/>
                </a:lnTo>
                <a:lnTo>
                  <a:pt x="1526" y="100"/>
                </a:lnTo>
                <a:lnTo>
                  <a:pt x="1459" y="120"/>
                </a:lnTo>
                <a:lnTo>
                  <a:pt x="1387" y="140"/>
                </a:lnTo>
                <a:lnTo>
                  <a:pt x="1311" y="180"/>
                </a:lnTo>
                <a:lnTo>
                  <a:pt x="1233" y="220"/>
                </a:lnTo>
                <a:lnTo>
                  <a:pt x="1225" y="240"/>
                </a:lnTo>
                <a:lnTo>
                  <a:pt x="1074" y="240"/>
                </a:lnTo>
                <a:lnTo>
                  <a:pt x="967" y="260"/>
                </a:lnTo>
                <a:lnTo>
                  <a:pt x="882" y="280"/>
                </a:lnTo>
                <a:lnTo>
                  <a:pt x="816" y="300"/>
                </a:lnTo>
                <a:lnTo>
                  <a:pt x="767" y="340"/>
                </a:lnTo>
                <a:lnTo>
                  <a:pt x="732" y="380"/>
                </a:lnTo>
                <a:lnTo>
                  <a:pt x="709" y="420"/>
                </a:lnTo>
                <a:lnTo>
                  <a:pt x="696" y="460"/>
                </a:lnTo>
                <a:lnTo>
                  <a:pt x="690" y="500"/>
                </a:lnTo>
                <a:lnTo>
                  <a:pt x="688" y="560"/>
                </a:lnTo>
                <a:lnTo>
                  <a:pt x="688" y="800"/>
                </a:lnTo>
                <a:lnTo>
                  <a:pt x="686" y="820"/>
                </a:lnTo>
                <a:lnTo>
                  <a:pt x="681" y="820"/>
                </a:lnTo>
                <a:lnTo>
                  <a:pt x="673" y="840"/>
                </a:lnTo>
                <a:lnTo>
                  <a:pt x="663" y="840"/>
                </a:lnTo>
                <a:lnTo>
                  <a:pt x="638" y="860"/>
                </a:lnTo>
                <a:lnTo>
                  <a:pt x="615" y="880"/>
                </a:lnTo>
                <a:lnTo>
                  <a:pt x="597" y="900"/>
                </a:lnTo>
                <a:lnTo>
                  <a:pt x="590" y="920"/>
                </a:lnTo>
                <a:lnTo>
                  <a:pt x="590" y="1180"/>
                </a:lnTo>
                <a:close/>
                <a:moveTo>
                  <a:pt x="2402" y="40"/>
                </a:moveTo>
                <a:lnTo>
                  <a:pt x="2228" y="40"/>
                </a:lnTo>
                <a:lnTo>
                  <a:pt x="2244" y="20"/>
                </a:lnTo>
                <a:lnTo>
                  <a:pt x="2334" y="20"/>
                </a:lnTo>
                <a:lnTo>
                  <a:pt x="2402" y="40"/>
                </a:lnTo>
                <a:close/>
                <a:moveTo>
                  <a:pt x="3510" y="2800"/>
                </a:moveTo>
                <a:lnTo>
                  <a:pt x="3472" y="2800"/>
                </a:lnTo>
                <a:lnTo>
                  <a:pt x="3456" y="2780"/>
                </a:lnTo>
                <a:lnTo>
                  <a:pt x="3446" y="2760"/>
                </a:lnTo>
                <a:lnTo>
                  <a:pt x="3442" y="2740"/>
                </a:lnTo>
                <a:lnTo>
                  <a:pt x="3436" y="2680"/>
                </a:lnTo>
                <a:lnTo>
                  <a:pt x="3417" y="2620"/>
                </a:lnTo>
                <a:lnTo>
                  <a:pt x="3388" y="2580"/>
                </a:lnTo>
                <a:lnTo>
                  <a:pt x="3349" y="2520"/>
                </a:lnTo>
                <a:lnTo>
                  <a:pt x="3301" y="2460"/>
                </a:lnTo>
                <a:lnTo>
                  <a:pt x="3247" y="2420"/>
                </a:lnTo>
                <a:lnTo>
                  <a:pt x="3186" y="2380"/>
                </a:lnTo>
                <a:lnTo>
                  <a:pt x="3121" y="2340"/>
                </a:lnTo>
                <a:lnTo>
                  <a:pt x="3052" y="2300"/>
                </a:lnTo>
                <a:lnTo>
                  <a:pt x="2981" y="2260"/>
                </a:lnTo>
                <a:lnTo>
                  <a:pt x="2765" y="2200"/>
                </a:lnTo>
                <a:lnTo>
                  <a:pt x="2696" y="2200"/>
                </a:lnTo>
                <a:lnTo>
                  <a:pt x="2632" y="2180"/>
                </a:lnTo>
                <a:lnTo>
                  <a:pt x="2603" y="2180"/>
                </a:lnTo>
                <a:lnTo>
                  <a:pt x="2592" y="2160"/>
                </a:lnTo>
                <a:lnTo>
                  <a:pt x="2585" y="2160"/>
                </a:lnTo>
                <a:lnTo>
                  <a:pt x="2469" y="1800"/>
                </a:lnTo>
                <a:lnTo>
                  <a:pt x="2218" y="1800"/>
                </a:lnTo>
                <a:lnTo>
                  <a:pt x="2214" y="1780"/>
                </a:lnTo>
                <a:lnTo>
                  <a:pt x="2218" y="1760"/>
                </a:lnTo>
                <a:lnTo>
                  <a:pt x="2228" y="1740"/>
                </a:lnTo>
                <a:lnTo>
                  <a:pt x="2244" y="1720"/>
                </a:lnTo>
                <a:lnTo>
                  <a:pt x="2389" y="1720"/>
                </a:lnTo>
                <a:lnTo>
                  <a:pt x="2504" y="1700"/>
                </a:lnTo>
                <a:lnTo>
                  <a:pt x="2608" y="1680"/>
                </a:lnTo>
                <a:lnTo>
                  <a:pt x="2703" y="1660"/>
                </a:lnTo>
                <a:lnTo>
                  <a:pt x="2787" y="1620"/>
                </a:lnTo>
                <a:lnTo>
                  <a:pt x="2863" y="1600"/>
                </a:lnTo>
                <a:lnTo>
                  <a:pt x="2929" y="1560"/>
                </a:lnTo>
                <a:lnTo>
                  <a:pt x="2988" y="1520"/>
                </a:lnTo>
                <a:lnTo>
                  <a:pt x="3038" y="1480"/>
                </a:lnTo>
                <a:lnTo>
                  <a:pt x="3081" y="1420"/>
                </a:lnTo>
                <a:lnTo>
                  <a:pt x="3118" y="1380"/>
                </a:lnTo>
                <a:lnTo>
                  <a:pt x="3147" y="1360"/>
                </a:lnTo>
                <a:lnTo>
                  <a:pt x="3171" y="1320"/>
                </a:lnTo>
                <a:lnTo>
                  <a:pt x="3189" y="1280"/>
                </a:lnTo>
                <a:lnTo>
                  <a:pt x="3162" y="1240"/>
                </a:lnTo>
                <a:lnTo>
                  <a:pt x="3126" y="1180"/>
                </a:lnTo>
                <a:lnTo>
                  <a:pt x="3084" y="1100"/>
                </a:lnTo>
                <a:lnTo>
                  <a:pt x="3042" y="1020"/>
                </a:lnTo>
                <a:lnTo>
                  <a:pt x="3003" y="940"/>
                </a:lnTo>
                <a:lnTo>
                  <a:pt x="2972" y="860"/>
                </a:lnTo>
                <a:lnTo>
                  <a:pt x="2952" y="820"/>
                </a:lnTo>
                <a:lnTo>
                  <a:pt x="2940" y="760"/>
                </a:lnTo>
                <a:lnTo>
                  <a:pt x="2926" y="720"/>
                </a:lnTo>
                <a:lnTo>
                  <a:pt x="2907" y="660"/>
                </a:lnTo>
                <a:lnTo>
                  <a:pt x="2884" y="600"/>
                </a:lnTo>
                <a:lnTo>
                  <a:pt x="2856" y="540"/>
                </a:lnTo>
                <a:lnTo>
                  <a:pt x="2824" y="480"/>
                </a:lnTo>
                <a:lnTo>
                  <a:pt x="2787" y="420"/>
                </a:lnTo>
                <a:lnTo>
                  <a:pt x="2744" y="360"/>
                </a:lnTo>
                <a:lnTo>
                  <a:pt x="2696" y="300"/>
                </a:lnTo>
                <a:lnTo>
                  <a:pt x="2641" y="260"/>
                </a:lnTo>
                <a:lnTo>
                  <a:pt x="2580" y="200"/>
                </a:lnTo>
                <a:lnTo>
                  <a:pt x="2511" y="160"/>
                </a:lnTo>
                <a:lnTo>
                  <a:pt x="2436" y="140"/>
                </a:lnTo>
                <a:lnTo>
                  <a:pt x="2354" y="120"/>
                </a:lnTo>
                <a:lnTo>
                  <a:pt x="2244" y="120"/>
                </a:lnTo>
                <a:lnTo>
                  <a:pt x="2228" y="100"/>
                </a:lnTo>
                <a:lnTo>
                  <a:pt x="2218" y="80"/>
                </a:lnTo>
                <a:lnTo>
                  <a:pt x="2214" y="60"/>
                </a:lnTo>
                <a:lnTo>
                  <a:pt x="2218" y="40"/>
                </a:lnTo>
                <a:lnTo>
                  <a:pt x="2467" y="40"/>
                </a:lnTo>
                <a:lnTo>
                  <a:pt x="2531" y="80"/>
                </a:lnTo>
                <a:lnTo>
                  <a:pt x="2591" y="100"/>
                </a:lnTo>
                <a:lnTo>
                  <a:pt x="2649" y="140"/>
                </a:lnTo>
                <a:lnTo>
                  <a:pt x="2703" y="180"/>
                </a:lnTo>
                <a:lnTo>
                  <a:pt x="2755" y="220"/>
                </a:lnTo>
                <a:lnTo>
                  <a:pt x="2804" y="280"/>
                </a:lnTo>
                <a:lnTo>
                  <a:pt x="2849" y="340"/>
                </a:lnTo>
                <a:lnTo>
                  <a:pt x="2891" y="400"/>
                </a:lnTo>
                <a:lnTo>
                  <a:pt x="2930" y="460"/>
                </a:lnTo>
                <a:lnTo>
                  <a:pt x="2965" y="540"/>
                </a:lnTo>
                <a:lnTo>
                  <a:pt x="2996" y="620"/>
                </a:lnTo>
                <a:lnTo>
                  <a:pt x="3024" y="700"/>
                </a:lnTo>
                <a:lnTo>
                  <a:pt x="3066" y="840"/>
                </a:lnTo>
                <a:lnTo>
                  <a:pt x="3096" y="900"/>
                </a:lnTo>
                <a:lnTo>
                  <a:pt x="3134" y="980"/>
                </a:lnTo>
                <a:lnTo>
                  <a:pt x="3219" y="1140"/>
                </a:lnTo>
                <a:lnTo>
                  <a:pt x="3257" y="1200"/>
                </a:lnTo>
                <a:lnTo>
                  <a:pt x="3288" y="1260"/>
                </a:lnTo>
                <a:lnTo>
                  <a:pt x="3293" y="1280"/>
                </a:lnTo>
                <a:lnTo>
                  <a:pt x="3295" y="1280"/>
                </a:lnTo>
                <a:lnTo>
                  <a:pt x="3294" y="1300"/>
                </a:lnTo>
                <a:lnTo>
                  <a:pt x="3290" y="1300"/>
                </a:lnTo>
                <a:lnTo>
                  <a:pt x="3274" y="1340"/>
                </a:lnTo>
                <a:lnTo>
                  <a:pt x="3252" y="1380"/>
                </a:lnTo>
                <a:lnTo>
                  <a:pt x="3223" y="1420"/>
                </a:lnTo>
                <a:lnTo>
                  <a:pt x="3187" y="1460"/>
                </a:lnTo>
                <a:lnTo>
                  <a:pt x="3143" y="1500"/>
                </a:lnTo>
                <a:lnTo>
                  <a:pt x="3090" y="1560"/>
                </a:lnTo>
                <a:lnTo>
                  <a:pt x="3029" y="1600"/>
                </a:lnTo>
                <a:lnTo>
                  <a:pt x="2958" y="1640"/>
                </a:lnTo>
                <a:lnTo>
                  <a:pt x="2876" y="1700"/>
                </a:lnTo>
                <a:lnTo>
                  <a:pt x="2785" y="1740"/>
                </a:lnTo>
                <a:lnTo>
                  <a:pt x="2682" y="1760"/>
                </a:lnTo>
                <a:lnTo>
                  <a:pt x="2567" y="1800"/>
                </a:lnTo>
                <a:lnTo>
                  <a:pt x="2667" y="2100"/>
                </a:lnTo>
                <a:lnTo>
                  <a:pt x="2807" y="2100"/>
                </a:lnTo>
                <a:lnTo>
                  <a:pt x="2954" y="2140"/>
                </a:lnTo>
                <a:lnTo>
                  <a:pt x="3100" y="2220"/>
                </a:lnTo>
                <a:lnTo>
                  <a:pt x="3171" y="2240"/>
                </a:lnTo>
                <a:lnTo>
                  <a:pt x="3238" y="2280"/>
                </a:lnTo>
                <a:lnTo>
                  <a:pt x="3301" y="2340"/>
                </a:lnTo>
                <a:lnTo>
                  <a:pt x="3358" y="2380"/>
                </a:lnTo>
                <a:lnTo>
                  <a:pt x="3410" y="2440"/>
                </a:lnTo>
                <a:lnTo>
                  <a:pt x="3454" y="2500"/>
                </a:lnTo>
                <a:lnTo>
                  <a:pt x="3490" y="2560"/>
                </a:lnTo>
                <a:lnTo>
                  <a:pt x="3517" y="2620"/>
                </a:lnTo>
                <a:lnTo>
                  <a:pt x="3534" y="2680"/>
                </a:lnTo>
                <a:lnTo>
                  <a:pt x="3540" y="2740"/>
                </a:lnTo>
                <a:lnTo>
                  <a:pt x="3536" y="2760"/>
                </a:lnTo>
                <a:lnTo>
                  <a:pt x="3526" y="2780"/>
                </a:lnTo>
                <a:lnTo>
                  <a:pt x="3510" y="2800"/>
                </a:lnTo>
                <a:close/>
                <a:moveTo>
                  <a:pt x="1665" y="1960"/>
                </a:moveTo>
                <a:lnTo>
                  <a:pt x="1348" y="1960"/>
                </a:lnTo>
                <a:lnTo>
                  <a:pt x="1484" y="1920"/>
                </a:lnTo>
                <a:lnTo>
                  <a:pt x="1551" y="1880"/>
                </a:lnTo>
                <a:lnTo>
                  <a:pt x="1617" y="1840"/>
                </a:lnTo>
                <a:lnTo>
                  <a:pt x="1679" y="1800"/>
                </a:lnTo>
                <a:lnTo>
                  <a:pt x="1737" y="1740"/>
                </a:lnTo>
                <a:lnTo>
                  <a:pt x="1791" y="1680"/>
                </a:lnTo>
                <a:lnTo>
                  <a:pt x="1839" y="1620"/>
                </a:lnTo>
                <a:lnTo>
                  <a:pt x="1880" y="1560"/>
                </a:lnTo>
                <a:lnTo>
                  <a:pt x="1914" y="1500"/>
                </a:lnTo>
                <a:lnTo>
                  <a:pt x="1939" y="1420"/>
                </a:lnTo>
                <a:lnTo>
                  <a:pt x="1955" y="1360"/>
                </a:lnTo>
                <a:lnTo>
                  <a:pt x="1960" y="1280"/>
                </a:lnTo>
                <a:lnTo>
                  <a:pt x="1964" y="1260"/>
                </a:lnTo>
                <a:lnTo>
                  <a:pt x="1974" y="1260"/>
                </a:lnTo>
                <a:lnTo>
                  <a:pt x="1989" y="1240"/>
                </a:lnTo>
                <a:lnTo>
                  <a:pt x="2035" y="1240"/>
                </a:lnTo>
                <a:lnTo>
                  <a:pt x="2052" y="1220"/>
                </a:lnTo>
                <a:lnTo>
                  <a:pt x="2061" y="1200"/>
                </a:lnTo>
                <a:lnTo>
                  <a:pt x="2064" y="1160"/>
                </a:lnTo>
                <a:lnTo>
                  <a:pt x="2064" y="920"/>
                </a:lnTo>
                <a:lnTo>
                  <a:pt x="2057" y="900"/>
                </a:lnTo>
                <a:lnTo>
                  <a:pt x="2039" y="880"/>
                </a:lnTo>
                <a:lnTo>
                  <a:pt x="2015" y="860"/>
                </a:lnTo>
                <a:lnTo>
                  <a:pt x="1990" y="840"/>
                </a:lnTo>
                <a:lnTo>
                  <a:pt x="1980" y="840"/>
                </a:lnTo>
                <a:lnTo>
                  <a:pt x="1972" y="820"/>
                </a:lnTo>
                <a:lnTo>
                  <a:pt x="1967" y="820"/>
                </a:lnTo>
                <a:lnTo>
                  <a:pt x="1965" y="800"/>
                </a:lnTo>
                <a:lnTo>
                  <a:pt x="1965" y="540"/>
                </a:lnTo>
                <a:lnTo>
                  <a:pt x="1969" y="540"/>
                </a:lnTo>
                <a:lnTo>
                  <a:pt x="1976" y="520"/>
                </a:lnTo>
                <a:lnTo>
                  <a:pt x="2018" y="460"/>
                </a:lnTo>
                <a:lnTo>
                  <a:pt x="2039" y="400"/>
                </a:lnTo>
                <a:lnTo>
                  <a:pt x="2041" y="340"/>
                </a:lnTo>
                <a:lnTo>
                  <a:pt x="2022" y="280"/>
                </a:lnTo>
                <a:lnTo>
                  <a:pt x="1987" y="220"/>
                </a:lnTo>
                <a:lnTo>
                  <a:pt x="1938" y="180"/>
                </a:lnTo>
                <a:lnTo>
                  <a:pt x="1876" y="140"/>
                </a:lnTo>
                <a:lnTo>
                  <a:pt x="1805" y="120"/>
                </a:lnTo>
                <a:lnTo>
                  <a:pt x="1726" y="100"/>
                </a:lnTo>
                <a:lnTo>
                  <a:pt x="1641" y="80"/>
                </a:lnTo>
                <a:lnTo>
                  <a:pt x="1963" y="80"/>
                </a:lnTo>
                <a:lnTo>
                  <a:pt x="2024" y="120"/>
                </a:lnTo>
                <a:lnTo>
                  <a:pt x="2073" y="180"/>
                </a:lnTo>
                <a:lnTo>
                  <a:pt x="2111" y="240"/>
                </a:lnTo>
                <a:lnTo>
                  <a:pt x="2134" y="300"/>
                </a:lnTo>
                <a:lnTo>
                  <a:pt x="2141" y="360"/>
                </a:lnTo>
                <a:lnTo>
                  <a:pt x="2131" y="440"/>
                </a:lnTo>
                <a:lnTo>
                  <a:pt x="2106" y="500"/>
                </a:lnTo>
                <a:lnTo>
                  <a:pt x="2064" y="580"/>
                </a:lnTo>
                <a:lnTo>
                  <a:pt x="2064" y="780"/>
                </a:lnTo>
                <a:lnTo>
                  <a:pt x="2095" y="800"/>
                </a:lnTo>
                <a:lnTo>
                  <a:pt x="2127" y="820"/>
                </a:lnTo>
                <a:lnTo>
                  <a:pt x="2152" y="880"/>
                </a:lnTo>
                <a:lnTo>
                  <a:pt x="2162" y="920"/>
                </a:lnTo>
                <a:lnTo>
                  <a:pt x="2162" y="1160"/>
                </a:lnTo>
                <a:lnTo>
                  <a:pt x="2160" y="1200"/>
                </a:lnTo>
                <a:lnTo>
                  <a:pt x="2149" y="1240"/>
                </a:lnTo>
                <a:lnTo>
                  <a:pt x="2118" y="1300"/>
                </a:lnTo>
                <a:lnTo>
                  <a:pt x="2057" y="1320"/>
                </a:lnTo>
                <a:lnTo>
                  <a:pt x="2047" y="1400"/>
                </a:lnTo>
                <a:lnTo>
                  <a:pt x="2028" y="1460"/>
                </a:lnTo>
                <a:lnTo>
                  <a:pt x="2002" y="1540"/>
                </a:lnTo>
                <a:lnTo>
                  <a:pt x="1968" y="1600"/>
                </a:lnTo>
                <a:lnTo>
                  <a:pt x="1928" y="1660"/>
                </a:lnTo>
                <a:lnTo>
                  <a:pt x="1882" y="1720"/>
                </a:lnTo>
                <a:lnTo>
                  <a:pt x="1831" y="1780"/>
                </a:lnTo>
                <a:lnTo>
                  <a:pt x="1775" y="1840"/>
                </a:lnTo>
                <a:lnTo>
                  <a:pt x="1716" y="1900"/>
                </a:lnTo>
                <a:lnTo>
                  <a:pt x="1653" y="1940"/>
                </a:lnTo>
                <a:lnTo>
                  <a:pt x="1665" y="1960"/>
                </a:lnTo>
                <a:close/>
                <a:moveTo>
                  <a:pt x="84" y="2920"/>
                </a:moveTo>
                <a:lnTo>
                  <a:pt x="15" y="2920"/>
                </a:lnTo>
                <a:lnTo>
                  <a:pt x="4" y="2900"/>
                </a:lnTo>
                <a:lnTo>
                  <a:pt x="0" y="2880"/>
                </a:lnTo>
                <a:lnTo>
                  <a:pt x="0" y="2740"/>
                </a:lnTo>
                <a:lnTo>
                  <a:pt x="4" y="2660"/>
                </a:lnTo>
                <a:lnTo>
                  <a:pt x="16" y="2600"/>
                </a:lnTo>
                <a:lnTo>
                  <a:pt x="35" y="2540"/>
                </a:lnTo>
                <a:lnTo>
                  <a:pt x="61" y="2460"/>
                </a:lnTo>
                <a:lnTo>
                  <a:pt x="95" y="2420"/>
                </a:lnTo>
                <a:lnTo>
                  <a:pt x="136" y="2360"/>
                </a:lnTo>
                <a:lnTo>
                  <a:pt x="183" y="2320"/>
                </a:lnTo>
                <a:lnTo>
                  <a:pt x="238" y="2280"/>
                </a:lnTo>
                <a:lnTo>
                  <a:pt x="298" y="2260"/>
                </a:lnTo>
                <a:lnTo>
                  <a:pt x="366" y="2240"/>
                </a:lnTo>
                <a:lnTo>
                  <a:pt x="439" y="2220"/>
                </a:lnTo>
                <a:lnTo>
                  <a:pt x="519" y="2200"/>
                </a:lnTo>
                <a:lnTo>
                  <a:pt x="764" y="2200"/>
                </a:lnTo>
                <a:lnTo>
                  <a:pt x="943" y="1960"/>
                </a:lnTo>
                <a:lnTo>
                  <a:pt x="881" y="1900"/>
                </a:lnTo>
                <a:lnTo>
                  <a:pt x="822" y="1860"/>
                </a:lnTo>
                <a:lnTo>
                  <a:pt x="767" y="1800"/>
                </a:lnTo>
                <a:lnTo>
                  <a:pt x="717" y="1740"/>
                </a:lnTo>
                <a:lnTo>
                  <a:pt x="672" y="1680"/>
                </a:lnTo>
                <a:lnTo>
                  <a:pt x="633" y="1600"/>
                </a:lnTo>
                <a:lnTo>
                  <a:pt x="601" y="1540"/>
                </a:lnTo>
                <a:lnTo>
                  <a:pt x="575" y="1460"/>
                </a:lnTo>
                <a:lnTo>
                  <a:pt x="558" y="1400"/>
                </a:lnTo>
                <a:lnTo>
                  <a:pt x="549" y="1320"/>
                </a:lnTo>
                <a:lnTo>
                  <a:pt x="514" y="1300"/>
                </a:lnTo>
                <a:lnTo>
                  <a:pt x="496" y="1260"/>
                </a:lnTo>
                <a:lnTo>
                  <a:pt x="491" y="1220"/>
                </a:lnTo>
                <a:lnTo>
                  <a:pt x="491" y="1200"/>
                </a:lnTo>
                <a:lnTo>
                  <a:pt x="491" y="1180"/>
                </a:lnTo>
                <a:lnTo>
                  <a:pt x="589" y="1180"/>
                </a:lnTo>
                <a:lnTo>
                  <a:pt x="589" y="1200"/>
                </a:lnTo>
                <a:lnTo>
                  <a:pt x="588" y="1220"/>
                </a:lnTo>
                <a:lnTo>
                  <a:pt x="590" y="1240"/>
                </a:lnTo>
                <a:lnTo>
                  <a:pt x="624" y="1240"/>
                </a:lnTo>
                <a:lnTo>
                  <a:pt x="636" y="1260"/>
                </a:lnTo>
                <a:lnTo>
                  <a:pt x="644" y="1260"/>
                </a:lnTo>
                <a:lnTo>
                  <a:pt x="646" y="1280"/>
                </a:lnTo>
                <a:lnTo>
                  <a:pt x="651" y="1360"/>
                </a:lnTo>
                <a:lnTo>
                  <a:pt x="666" y="1420"/>
                </a:lnTo>
                <a:lnTo>
                  <a:pt x="688" y="1500"/>
                </a:lnTo>
                <a:lnTo>
                  <a:pt x="719" y="1560"/>
                </a:lnTo>
                <a:lnTo>
                  <a:pt x="757" y="1620"/>
                </a:lnTo>
                <a:lnTo>
                  <a:pt x="801" y="1700"/>
                </a:lnTo>
                <a:lnTo>
                  <a:pt x="850" y="1740"/>
                </a:lnTo>
                <a:lnTo>
                  <a:pt x="904" y="1800"/>
                </a:lnTo>
                <a:lnTo>
                  <a:pt x="962" y="1840"/>
                </a:lnTo>
                <a:lnTo>
                  <a:pt x="1022" y="1880"/>
                </a:lnTo>
                <a:lnTo>
                  <a:pt x="1085" y="1920"/>
                </a:lnTo>
                <a:lnTo>
                  <a:pt x="1215" y="1960"/>
                </a:lnTo>
                <a:lnTo>
                  <a:pt x="1665" y="1960"/>
                </a:lnTo>
                <a:lnTo>
                  <a:pt x="1677" y="1980"/>
                </a:lnTo>
                <a:lnTo>
                  <a:pt x="1569" y="1980"/>
                </a:lnTo>
                <a:lnTo>
                  <a:pt x="1533" y="2000"/>
                </a:lnTo>
                <a:lnTo>
                  <a:pt x="1029" y="2000"/>
                </a:lnTo>
                <a:lnTo>
                  <a:pt x="829" y="2280"/>
                </a:lnTo>
                <a:lnTo>
                  <a:pt x="821" y="2280"/>
                </a:lnTo>
                <a:lnTo>
                  <a:pt x="811" y="2300"/>
                </a:lnTo>
                <a:lnTo>
                  <a:pt x="476" y="2300"/>
                </a:lnTo>
                <a:lnTo>
                  <a:pt x="412" y="2320"/>
                </a:lnTo>
                <a:lnTo>
                  <a:pt x="351" y="2340"/>
                </a:lnTo>
                <a:lnTo>
                  <a:pt x="292" y="2360"/>
                </a:lnTo>
                <a:lnTo>
                  <a:pt x="239" y="2400"/>
                </a:lnTo>
                <a:lnTo>
                  <a:pt x="192" y="2440"/>
                </a:lnTo>
                <a:lnTo>
                  <a:pt x="153" y="2500"/>
                </a:lnTo>
                <a:lnTo>
                  <a:pt x="124" y="2580"/>
                </a:lnTo>
                <a:lnTo>
                  <a:pt x="105" y="2660"/>
                </a:lnTo>
                <a:lnTo>
                  <a:pt x="99" y="2740"/>
                </a:lnTo>
                <a:lnTo>
                  <a:pt x="99" y="2880"/>
                </a:lnTo>
                <a:lnTo>
                  <a:pt x="95" y="2900"/>
                </a:lnTo>
                <a:lnTo>
                  <a:pt x="84" y="2920"/>
                </a:lnTo>
                <a:close/>
                <a:moveTo>
                  <a:pt x="2420" y="1820"/>
                </a:moveTo>
                <a:lnTo>
                  <a:pt x="2244" y="1820"/>
                </a:lnTo>
                <a:lnTo>
                  <a:pt x="2228" y="1800"/>
                </a:lnTo>
                <a:lnTo>
                  <a:pt x="2469" y="1800"/>
                </a:lnTo>
                <a:lnTo>
                  <a:pt x="2420" y="1820"/>
                </a:lnTo>
                <a:close/>
                <a:moveTo>
                  <a:pt x="2639" y="2920"/>
                </a:moveTo>
                <a:lnTo>
                  <a:pt x="2569" y="2920"/>
                </a:lnTo>
                <a:lnTo>
                  <a:pt x="2559" y="2900"/>
                </a:lnTo>
                <a:lnTo>
                  <a:pt x="2555" y="2880"/>
                </a:lnTo>
                <a:lnTo>
                  <a:pt x="2555" y="2740"/>
                </a:lnTo>
                <a:lnTo>
                  <a:pt x="2549" y="2660"/>
                </a:lnTo>
                <a:lnTo>
                  <a:pt x="2530" y="2600"/>
                </a:lnTo>
                <a:lnTo>
                  <a:pt x="2501" y="2540"/>
                </a:lnTo>
                <a:lnTo>
                  <a:pt x="2463" y="2480"/>
                </a:lnTo>
                <a:lnTo>
                  <a:pt x="2416" y="2440"/>
                </a:lnTo>
                <a:lnTo>
                  <a:pt x="2362" y="2400"/>
                </a:lnTo>
                <a:lnTo>
                  <a:pt x="2303" y="2360"/>
                </a:lnTo>
                <a:lnTo>
                  <a:pt x="2239" y="2340"/>
                </a:lnTo>
                <a:lnTo>
                  <a:pt x="2104" y="2300"/>
                </a:lnTo>
                <a:lnTo>
                  <a:pt x="1757" y="2300"/>
                </a:lnTo>
                <a:lnTo>
                  <a:pt x="1747" y="2280"/>
                </a:lnTo>
                <a:lnTo>
                  <a:pt x="1740" y="2280"/>
                </a:lnTo>
                <a:lnTo>
                  <a:pt x="1569" y="1980"/>
                </a:lnTo>
                <a:lnTo>
                  <a:pt x="1677" y="1980"/>
                </a:lnTo>
                <a:lnTo>
                  <a:pt x="1810" y="2200"/>
                </a:lnTo>
                <a:lnTo>
                  <a:pt x="2112" y="2200"/>
                </a:lnTo>
                <a:lnTo>
                  <a:pt x="2252" y="2240"/>
                </a:lnTo>
                <a:lnTo>
                  <a:pt x="2318" y="2260"/>
                </a:lnTo>
                <a:lnTo>
                  <a:pt x="2380" y="2300"/>
                </a:lnTo>
                <a:lnTo>
                  <a:pt x="2438" y="2340"/>
                </a:lnTo>
                <a:lnTo>
                  <a:pt x="2490" y="2380"/>
                </a:lnTo>
                <a:lnTo>
                  <a:pt x="2537" y="2420"/>
                </a:lnTo>
                <a:lnTo>
                  <a:pt x="2577" y="2480"/>
                </a:lnTo>
                <a:lnTo>
                  <a:pt x="2609" y="2540"/>
                </a:lnTo>
                <a:lnTo>
                  <a:pt x="2633" y="2600"/>
                </a:lnTo>
                <a:lnTo>
                  <a:pt x="2648" y="2660"/>
                </a:lnTo>
                <a:lnTo>
                  <a:pt x="2653" y="2740"/>
                </a:lnTo>
                <a:lnTo>
                  <a:pt x="2653" y="2880"/>
                </a:lnTo>
                <a:lnTo>
                  <a:pt x="2649" y="2900"/>
                </a:lnTo>
                <a:lnTo>
                  <a:pt x="2639" y="2920"/>
                </a:lnTo>
                <a:close/>
                <a:moveTo>
                  <a:pt x="1353" y="2060"/>
                </a:moveTo>
                <a:lnTo>
                  <a:pt x="1217" y="2060"/>
                </a:lnTo>
                <a:lnTo>
                  <a:pt x="1029" y="2000"/>
                </a:lnTo>
                <a:lnTo>
                  <a:pt x="1533" y="2000"/>
                </a:lnTo>
                <a:lnTo>
                  <a:pt x="1498" y="2020"/>
                </a:lnTo>
                <a:lnTo>
                  <a:pt x="1353" y="2060"/>
                </a:lnTo>
                <a:close/>
              </a:path>
            </a:pathLst>
          </a:custGeom>
          <a:solidFill>
            <a:srgbClr val="D0011B"/>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9" name="TextBox 8">
            <a:extLst>
              <a:ext uri="{FF2B5EF4-FFF2-40B4-BE49-F238E27FC236}">
                <a16:creationId xmlns:a16="http://schemas.microsoft.com/office/drawing/2014/main" id="{DD85CE70-DBA7-A1E3-2F3A-7BA1B0E39CCE}"/>
              </a:ext>
            </a:extLst>
          </p:cNvPr>
          <p:cNvSpPr txBox="1"/>
          <p:nvPr/>
        </p:nvSpPr>
        <p:spPr>
          <a:xfrm>
            <a:off x="668659" y="3576081"/>
            <a:ext cx="2133832" cy="830997"/>
          </a:xfrm>
          <a:prstGeom prst="rect">
            <a:avLst/>
          </a:prstGeom>
          <a:noFill/>
        </p:spPr>
        <p:txBody>
          <a:bodyPr wrap="square" lIns="91440" tIns="45720" rIns="91440" bIns="45720" rtlCol="0" anchor="t">
            <a:spAutoFit/>
          </a:bodyPr>
          <a:lstStyle/>
          <a:p>
            <a:pPr algn="ctr"/>
            <a:r>
              <a:rPr lang="en-GB" sz="2400" b="1"/>
              <a:t>P Appointments</a:t>
            </a:r>
          </a:p>
        </p:txBody>
      </p:sp>
      <p:sp>
        <p:nvSpPr>
          <p:cNvPr id="10" name="TextBox 9">
            <a:extLst>
              <a:ext uri="{FF2B5EF4-FFF2-40B4-BE49-F238E27FC236}">
                <a16:creationId xmlns:a16="http://schemas.microsoft.com/office/drawing/2014/main" id="{EE3CA550-2724-31CA-4410-7394A1F81F1E}"/>
              </a:ext>
            </a:extLst>
          </p:cNvPr>
          <p:cNvSpPr txBox="1"/>
          <p:nvPr/>
        </p:nvSpPr>
        <p:spPr>
          <a:xfrm>
            <a:off x="3051600" y="3587471"/>
            <a:ext cx="2476303" cy="830997"/>
          </a:xfrm>
          <a:prstGeom prst="rect">
            <a:avLst/>
          </a:prstGeom>
          <a:noFill/>
        </p:spPr>
        <p:txBody>
          <a:bodyPr wrap="square" lIns="91440" tIns="45720" rIns="91440" bIns="45720" rtlCol="0" anchor="t">
            <a:spAutoFit/>
          </a:bodyPr>
          <a:lstStyle/>
          <a:p>
            <a:pPr algn="ctr"/>
            <a:r>
              <a:rPr lang="en-GB" sz="2400" b="1"/>
              <a:t>RC</a:t>
            </a:r>
          </a:p>
          <a:p>
            <a:pPr algn="ctr"/>
            <a:r>
              <a:rPr lang="en-GB" sz="2400" b="1"/>
              <a:t>Appointments</a:t>
            </a:r>
          </a:p>
        </p:txBody>
      </p:sp>
      <p:sp>
        <p:nvSpPr>
          <p:cNvPr id="3" name="TextBox 2">
            <a:extLst>
              <a:ext uri="{FF2B5EF4-FFF2-40B4-BE49-F238E27FC236}">
                <a16:creationId xmlns:a16="http://schemas.microsoft.com/office/drawing/2014/main" id="{4B8BE3DE-2D5B-90D0-8DE5-0D09F9EE4037}"/>
              </a:ext>
            </a:extLst>
          </p:cNvPr>
          <p:cNvSpPr txBox="1"/>
          <p:nvPr/>
        </p:nvSpPr>
        <p:spPr>
          <a:xfrm>
            <a:off x="6096001" y="1784469"/>
            <a:ext cx="5773782" cy="3046988"/>
          </a:xfrm>
          <a:prstGeom prst="rect">
            <a:avLst/>
          </a:prstGeom>
          <a:noFill/>
        </p:spPr>
        <p:txBody>
          <a:bodyPr wrap="square" rtlCol="0">
            <a:spAutoFit/>
          </a:bodyPr>
          <a:lstStyle/>
          <a:p>
            <a:pPr algn="ctr"/>
            <a:r>
              <a:rPr lang="en-GB" sz="2400" b="1"/>
              <a:t>In 2022 a greater % of applications and appointees came from Roman Catholics compared to Protestants </a:t>
            </a:r>
          </a:p>
          <a:p>
            <a:pPr algn="ctr"/>
            <a:r>
              <a:rPr lang="en-GB" sz="2400" b="1">
                <a:solidFill>
                  <a:srgbClr val="FF0000"/>
                </a:solidFill>
              </a:rPr>
              <a:t>but</a:t>
            </a:r>
            <a:r>
              <a:rPr lang="en-GB" sz="2400" b="1"/>
              <a:t> </a:t>
            </a:r>
          </a:p>
          <a:p>
            <a:pPr algn="ctr"/>
            <a:r>
              <a:rPr lang="en-GB" sz="2400" b="1"/>
              <a:t>the % of Roman Catholics appointed (53.9%) is more than 5% lower than the RC applicant rate (59.3%) This will need to explored further. </a:t>
            </a:r>
            <a:endParaRPr lang="en-GB" sz="2400"/>
          </a:p>
        </p:txBody>
      </p:sp>
      <p:sp>
        <p:nvSpPr>
          <p:cNvPr id="5" name="TextBox 4">
            <a:extLst>
              <a:ext uri="{FF2B5EF4-FFF2-40B4-BE49-F238E27FC236}">
                <a16:creationId xmlns:a16="http://schemas.microsoft.com/office/drawing/2014/main" id="{74DB3F79-C3CC-861C-AEEB-A9D86781C10F}"/>
              </a:ext>
            </a:extLst>
          </p:cNvPr>
          <p:cNvSpPr txBox="1"/>
          <p:nvPr/>
        </p:nvSpPr>
        <p:spPr>
          <a:xfrm>
            <a:off x="3727693" y="5685172"/>
            <a:ext cx="1298203" cy="530145"/>
          </a:xfrm>
          <a:prstGeom prst="rect">
            <a:avLst/>
          </a:prstGeom>
          <a:noFill/>
        </p:spPr>
        <p:txBody>
          <a:bodyPr wrap="square" rtlCol="0">
            <a:spAutoFit/>
          </a:bodyPr>
          <a:lstStyle/>
          <a:p>
            <a:pPr>
              <a:lnSpc>
                <a:spcPct val="107000"/>
              </a:lnSpc>
              <a:spcAft>
                <a:spcPts val="800"/>
              </a:spcAft>
            </a:pPr>
            <a:r>
              <a:rPr lang="en-GB" sz="2800" b="1" kern="100" dirty="0">
                <a:effectLst/>
                <a:latin typeface="Work Sans" pitchFamily="2" charset="0"/>
                <a:ea typeface="Calibri" panose="020F0502020204030204" pitchFamily="34" charset="0"/>
                <a:cs typeface="Times New Roman" panose="02020603050405020304" pitchFamily="18" charset="0"/>
              </a:rPr>
              <a:t>▼</a:t>
            </a:r>
            <a:r>
              <a:rPr lang="en-GB" sz="2800" b="1" kern="100" dirty="0">
                <a:effectLst/>
                <a:ea typeface="Calibri" panose="020F0502020204030204" pitchFamily="34" charset="0"/>
                <a:cs typeface="Times New Roman" panose="02020603050405020304" pitchFamily="18" charset="0"/>
              </a:rPr>
              <a:t>5.3%</a:t>
            </a:r>
          </a:p>
        </p:txBody>
      </p:sp>
      <p:sp>
        <p:nvSpPr>
          <p:cNvPr id="11" name="TextBox 10">
            <a:extLst>
              <a:ext uri="{FF2B5EF4-FFF2-40B4-BE49-F238E27FC236}">
                <a16:creationId xmlns:a16="http://schemas.microsoft.com/office/drawing/2014/main" id="{F6E34C8F-69D9-B96A-8CD1-395A6CE9D701}"/>
              </a:ext>
            </a:extLst>
          </p:cNvPr>
          <p:cNvSpPr txBox="1"/>
          <p:nvPr/>
        </p:nvSpPr>
        <p:spPr>
          <a:xfrm>
            <a:off x="1025533" y="5695950"/>
            <a:ext cx="1454332" cy="530145"/>
          </a:xfrm>
          <a:prstGeom prst="rect">
            <a:avLst/>
          </a:prstGeom>
          <a:noFill/>
        </p:spPr>
        <p:txBody>
          <a:bodyPr wrap="square" rtlCol="0">
            <a:spAutoFit/>
          </a:bodyPr>
          <a:lstStyle/>
          <a:p>
            <a:pPr>
              <a:lnSpc>
                <a:spcPct val="107000"/>
              </a:lnSpc>
              <a:spcAft>
                <a:spcPts val="800"/>
              </a:spcAft>
            </a:pPr>
            <a:r>
              <a:rPr lang="en-GB" sz="2800" b="1" kern="100" dirty="0">
                <a:effectLst/>
                <a:latin typeface="Work Sans" pitchFamily="2" charset="0"/>
                <a:ea typeface="Calibri" panose="020F0502020204030204" pitchFamily="34" charset="0"/>
                <a:cs typeface="Times New Roman" panose="02020603050405020304" pitchFamily="18" charset="0"/>
              </a:rPr>
              <a:t>▲</a:t>
            </a:r>
            <a:r>
              <a:rPr lang="en-GB" sz="2800" b="1" kern="100" dirty="0">
                <a:effectLst/>
                <a:ea typeface="Calibri" panose="020F0502020204030204" pitchFamily="34" charset="0"/>
                <a:cs typeface="Times New Roman" panose="02020603050405020304" pitchFamily="18" charset="0"/>
              </a:rPr>
              <a:t>5.3%</a:t>
            </a:r>
          </a:p>
        </p:txBody>
      </p:sp>
      <p:sp>
        <p:nvSpPr>
          <p:cNvPr id="6" name="Slide Number Placeholder 5"/>
          <p:cNvSpPr>
            <a:spLocks noGrp="1"/>
          </p:cNvSpPr>
          <p:nvPr>
            <p:ph type="sldNum" sz="quarter" idx="12"/>
          </p:nvPr>
        </p:nvSpPr>
        <p:spPr/>
        <p:txBody>
          <a:bodyPr/>
          <a:lstStyle/>
          <a:p>
            <a:fld id="{9DAEB418-C126-404C-A832-46C3209D1622}" type="slidenum">
              <a:rPr lang="en-GB" smtClean="0"/>
              <a:t>8</a:t>
            </a:fld>
            <a:endParaRPr lang="en-GB"/>
          </a:p>
        </p:txBody>
      </p:sp>
      <p:sp>
        <p:nvSpPr>
          <p:cNvPr id="22" name="Rectangle 21"/>
          <p:cNvSpPr/>
          <p:nvPr/>
        </p:nvSpPr>
        <p:spPr>
          <a:xfrm>
            <a:off x="637531" y="6293676"/>
            <a:ext cx="2029723" cy="246221"/>
          </a:xfrm>
          <a:prstGeom prst="rect">
            <a:avLst/>
          </a:prstGeom>
        </p:spPr>
        <p:txBody>
          <a:bodyPr wrap="none">
            <a:spAutoFit/>
          </a:bodyPr>
          <a:lstStyle/>
          <a:p>
            <a:r>
              <a:rPr lang="en-US" sz="1000" dirty="0"/>
              <a:t>P = Protestant, RC =Roman Catholic</a:t>
            </a:r>
          </a:p>
        </p:txBody>
      </p:sp>
    </p:spTree>
    <p:extLst>
      <p:ext uri="{BB962C8B-B14F-4D97-AF65-F5344CB8AC3E}">
        <p14:creationId xmlns:p14="http://schemas.microsoft.com/office/powerpoint/2010/main" val="3426122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9"/>
          <p:cNvPicPr>
            <a:picLocks noChangeAspect="1"/>
          </p:cNvPicPr>
          <p:nvPr/>
        </p:nvPicPr>
        <p:blipFill>
          <a:blip r:embed="rId3" cstate="print">
            <a:extLst>
              <a:ext uri="{28A0092B-C50C-407E-A947-70E740481C1C}">
                <a14:useLocalDpi xmlns:a14="http://schemas.microsoft.com/office/drawing/2010/main" val="0"/>
              </a:ext>
            </a:extLst>
          </a:blip>
          <a:srcRect r="38051"/>
          <a:stretch>
            <a:fillRect/>
          </a:stretch>
        </p:blipFill>
        <p:spPr bwMode="auto">
          <a:xfrm>
            <a:off x="10239375" y="298450"/>
            <a:ext cx="1816100"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394138" y="592137"/>
            <a:ext cx="10390681" cy="769441"/>
          </a:xfrm>
          <a:prstGeom prst="rect">
            <a:avLst/>
          </a:prstGeom>
          <a:noFill/>
        </p:spPr>
        <p:txBody>
          <a:bodyPr wrap="square" rtlCol="0">
            <a:spAutoFit/>
          </a:bodyPr>
          <a:lstStyle/>
          <a:p>
            <a:pPr algn="ctr"/>
            <a:r>
              <a:rPr lang="en-US" sz="4400" b="1">
                <a:latin typeface="+mj-lt"/>
              </a:rPr>
              <a:t>Promotions (2019-2022)</a:t>
            </a:r>
          </a:p>
        </p:txBody>
      </p:sp>
      <p:sp>
        <p:nvSpPr>
          <p:cNvPr id="8" name="TextBox 7"/>
          <p:cNvSpPr txBox="1"/>
          <p:nvPr/>
        </p:nvSpPr>
        <p:spPr>
          <a:xfrm>
            <a:off x="2901503" y="1366510"/>
            <a:ext cx="7936301" cy="307777"/>
          </a:xfrm>
          <a:prstGeom prst="rect">
            <a:avLst/>
          </a:prstGeom>
          <a:noFill/>
        </p:spPr>
        <p:txBody>
          <a:bodyPr wrap="square" rtlCol="0">
            <a:spAutoFit/>
          </a:bodyPr>
          <a:lstStyle/>
          <a:p>
            <a:r>
              <a:rPr lang="en-GB" sz="1400">
                <a:solidFill>
                  <a:srgbClr val="FF0000"/>
                </a:solidFill>
              </a:rPr>
              <a:t>*</a:t>
            </a:r>
            <a:r>
              <a:rPr lang="en-GB" sz="1400" i="1">
                <a:solidFill>
                  <a:srgbClr val="FF0000"/>
                </a:solidFill>
              </a:rPr>
              <a:t>excluding Non-Determined</a:t>
            </a:r>
            <a:endParaRPr lang="en-GB" sz="1400">
              <a:solidFill>
                <a:srgbClr val="FF0000"/>
              </a:solidFill>
            </a:endParaRPr>
          </a:p>
        </p:txBody>
      </p:sp>
      <p:sp>
        <p:nvSpPr>
          <p:cNvPr id="10" name="TextBox 9">
            <a:extLst>
              <a:ext uri="{FF2B5EF4-FFF2-40B4-BE49-F238E27FC236}">
                <a16:creationId xmlns:a16="http://schemas.microsoft.com/office/drawing/2014/main" id="{9CA1AFF0-4B5D-4F9B-B0E0-5DA1CB1ECE66}"/>
              </a:ext>
            </a:extLst>
          </p:cNvPr>
          <p:cNvSpPr txBox="1"/>
          <p:nvPr/>
        </p:nvSpPr>
        <p:spPr>
          <a:xfrm>
            <a:off x="420628" y="5951101"/>
            <a:ext cx="11415918" cy="646331"/>
          </a:xfrm>
          <a:prstGeom prst="rect">
            <a:avLst/>
          </a:prstGeom>
          <a:noFill/>
        </p:spPr>
        <p:txBody>
          <a:bodyPr wrap="square" rtlCol="0">
            <a:spAutoFit/>
          </a:bodyPr>
          <a:lstStyle/>
          <a:p>
            <a:pPr algn="l"/>
            <a:r>
              <a:rPr lang="en-GB" b="1"/>
              <a:t>*Promotee: Any employee who </a:t>
            </a:r>
            <a:r>
              <a:rPr lang="en-GB" sz="1800" b="1" i="0" u="none" strike="noStrike" baseline="0"/>
              <a:t>has moved to a higher paid </a:t>
            </a:r>
            <a:r>
              <a:rPr lang="en-GB" b="1"/>
              <a:t>job </a:t>
            </a:r>
            <a:r>
              <a:rPr lang="en-GB" sz="1800" b="1" i="0" u="none" strike="noStrike" baseline="0"/>
              <a:t>within the organisation for a continuous period of not less than 6 months.</a:t>
            </a:r>
            <a:endParaRPr lang="en-GB" b="1"/>
          </a:p>
        </p:txBody>
      </p:sp>
      <p:cxnSp>
        <p:nvCxnSpPr>
          <p:cNvPr id="20" name="Straight Connector 19">
            <a:extLst>
              <a:ext uri="{FF2B5EF4-FFF2-40B4-BE49-F238E27FC236}">
                <a16:creationId xmlns:a16="http://schemas.microsoft.com/office/drawing/2014/main" id="{09C9579A-6D00-4D8A-9228-609BD4D42154}"/>
              </a:ext>
            </a:extLst>
          </p:cNvPr>
          <p:cNvCxnSpPr/>
          <p:nvPr/>
        </p:nvCxnSpPr>
        <p:spPr>
          <a:xfrm>
            <a:off x="8999621" y="1679054"/>
            <a:ext cx="0" cy="4259939"/>
          </a:xfrm>
          <a:prstGeom prst="line">
            <a:avLst/>
          </a:prstGeom>
          <a:ln w="28575"/>
        </p:spPr>
        <p:style>
          <a:lnRef idx="1">
            <a:schemeClr val="dk1"/>
          </a:lnRef>
          <a:fillRef idx="0">
            <a:schemeClr val="dk1"/>
          </a:fillRef>
          <a:effectRef idx="0">
            <a:schemeClr val="dk1"/>
          </a:effectRef>
          <a:fontRef idx="minor">
            <a:schemeClr val="tx1"/>
          </a:fontRef>
        </p:style>
      </p:cxnSp>
      <p:sp>
        <p:nvSpPr>
          <p:cNvPr id="2" name="TextBox 1">
            <a:extLst>
              <a:ext uri="{FF2B5EF4-FFF2-40B4-BE49-F238E27FC236}">
                <a16:creationId xmlns:a16="http://schemas.microsoft.com/office/drawing/2014/main" id="{2B696549-B26E-7023-F990-5C4E19B820A6}"/>
              </a:ext>
            </a:extLst>
          </p:cNvPr>
          <p:cNvSpPr txBox="1"/>
          <p:nvPr/>
        </p:nvSpPr>
        <p:spPr>
          <a:xfrm>
            <a:off x="5938632" y="4000001"/>
            <a:ext cx="2980056" cy="1938992"/>
          </a:xfrm>
          <a:prstGeom prst="rect">
            <a:avLst/>
          </a:prstGeom>
          <a:noFill/>
        </p:spPr>
        <p:txBody>
          <a:bodyPr wrap="square" rtlCol="0">
            <a:spAutoFit/>
          </a:bodyPr>
          <a:lstStyle/>
          <a:p>
            <a:pPr algn="ctr"/>
            <a:r>
              <a:rPr lang="en-GB" sz="7200">
                <a:solidFill>
                  <a:srgbClr val="CC0000"/>
                </a:solidFill>
              </a:rPr>
              <a:t>55.9%</a:t>
            </a:r>
          </a:p>
          <a:p>
            <a:pPr algn="ctr"/>
            <a:r>
              <a:rPr lang="en-GB" sz="2400"/>
              <a:t>ROMAN CATHOLIC APPLICANTS</a:t>
            </a:r>
          </a:p>
        </p:txBody>
      </p:sp>
      <p:sp>
        <p:nvSpPr>
          <p:cNvPr id="3" name="TextBox 2">
            <a:extLst>
              <a:ext uri="{FF2B5EF4-FFF2-40B4-BE49-F238E27FC236}">
                <a16:creationId xmlns:a16="http://schemas.microsoft.com/office/drawing/2014/main" id="{C9E6E80E-3F98-9CE0-32E2-F3E2C1218B37}"/>
              </a:ext>
            </a:extLst>
          </p:cNvPr>
          <p:cNvSpPr txBox="1"/>
          <p:nvPr/>
        </p:nvSpPr>
        <p:spPr>
          <a:xfrm>
            <a:off x="6168660" y="2113021"/>
            <a:ext cx="2520000" cy="1938992"/>
          </a:xfrm>
          <a:prstGeom prst="rect">
            <a:avLst/>
          </a:prstGeom>
          <a:noFill/>
        </p:spPr>
        <p:txBody>
          <a:bodyPr wrap="square" rtlCol="0">
            <a:spAutoFit/>
          </a:bodyPr>
          <a:lstStyle/>
          <a:p>
            <a:pPr algn="ctr"/>
            <a:r>
              <a:rPr lang="en-GB" sz="7200">
                <a:solidFill>
                  <a:srgbClr val="CC0000"/>
                </a:solidFill>
              </a:rPr>
              <a:t>44.1%</a:t>
            </a:r>
          </a:p>
          <a:p>
            <a:pPr algn="ctr"/>
            <a:r>
              <a:rPr lang="en-GB" sz="2400"/>
              <a:t>PROTESTANT APPLICANTS</a:t>
            </a:r>
          </a:p>
        </p:txBody>
      </p:sp>
      <p:sp>
        <p:nvSpPr>
          <p:cNvPr id="6" name="TextBox 5">
            <a:extLst>
              <a:ext uri="{FF2B5EF4-FFF2-40B4-BE49-F238E27FC236}">
                <a16:creationId xmlns:a16="http://schemas.microsoft.com/office/drawing/2014/main" id="{528DA263-207C-0307-569D-188A9E9ADCF8}"/>
              </a:ext>
            </a:extLst>
          </p:cNvPr>
          <p:cNvSpPr txBox="1"/>
          <p:nvPr/>
        </p:nvSpPr>
        <p:spPr>
          <a:xfrm>
            <a:off x="9124917" y="2113021"/>
            <a:ext cx="2520000" cy="1938992"/>
          </a:xfrm>
          <a:prstGeom prst="rect">
            <a:avLst/>
          </a:prstGeom>
          <a:noFill/>
        </p:spPr>
        <p:txBody>
          <a:bodyPr wrap="square" rtlCol="0">
            <a:spAutoFit/>
          </a:bodyPr>
          <a:lstStyle/>
          <a:p>
            <a:pPr algn="ctr"/>
            <a:r>
              <a:rPr lang="en-GB" sz="7200">
                <a:solidFill>
                  <a:srgbClr val="CC0000"/>
                </a:solidFill>
              </a:rPr>
              <a:t>42.5%</a:t>
            </a:r>
          </a:p>
          <a:p>
            <a:pPr algn="ctr"/>
            <a:r>
              <a:rPr lang="en-GB" sz="2400"/>
              <a:t>PROTESTANT PROMOTIONS</a:t>
            </a:r>
          </a:p>
        </p:txBody>
      </p:sp>
      <p:sp>
        <p:nvSpPr>
          <p:cNvPr id="7" name="TextBox 6">
            <a:extLst>
              <a:ext uri="{FF2B5EF4-FFF2-40B4-BE49-F238E27FC236}">
                <a16:creationId xmlns:a16="http://schemas.microsoft.com/office/drawing/2014/main" id="{1F28206A-7271-6188-2B6B-A93EBB72D9DE}"/>
              </a:ext>
            </a:extLst>
          </p:cNvPr>
          <p:cNvSpPr txBox="1"/>
          <p:nvPr/>
        </p:nvSpPr>
        <p:spPr>
          <a:xfrm>
            <a:off x="9037999" y="4000001"/>
            <a:ext cx="2798547" cy="1938992"/>
          </a:xfrm>
          <a:prstGeom prst="rect">
            <a:avLst/>
          </a:prstGeom>
          <a:noFill/>
        </p:spPr>
        <p:txBody>
          <a:bodyPr wrap="square" rtlCol="0">
            <a:spAutoFit/>
          </a:bodyPr>
          <a:lstStyle/>
          <a:p>
            <a:pPr algn="ctr"/>
            <a:r>
              <a:rPr lang="en-GB" sz="7200">
                <a:solidFill>
                  <a:srgbClr val="CC0000"/>
                </a:solidFill>
              </a:rPr>
              <a:t>57.5%</a:t>
            </a:r>
          </a:p>
          <a:p>
            <a:pPr algn="ctr"/>
            <a:r>
              <a:rPr lang="en-GB" sz="2400"/>
              <a:t>ROMAN CATHOLIC PROMOTIONS</a:t>
            </a:r>
          </a:p>
        </p:txBody>
      </p:sp>
      <p:sp>
        <p:nvSpPr>
          <p:cNvPr id="9" name="TextBox 8">
            <a:extLst>
              <a:ext uri="{FF2B5EF4-FFF2-40B4-BE49-F238E27FC236}">
                <a16:creationId xmlns:a16="http://schemas.microsoft.com/office/drawing/2014/main" id="{332453BE-EEFC-96C6-53B5-2ED8F8FE77FA}"/>
              </a:ext>
            </a:extLst>
          </p:cNvPr>
          <p:cNvSpPr txBox="1"/>
          <p:nvPr/>
        </p:nvSpPr>
        <p:spPr>
          <a:xfrm>
            <a:off x="355454" y="2391989"/>
            <a:ext cx="6096615" cy="2677656"/>
          </a:xfrm>
          <a:prstGeom prst="rect">
            <a:avLst/>
          </a:prstGeom>
          <a:noFill/>
        </p:spPr>
        <p:txBody>
          <a:bodyPr wrap="square" rtlCol="0">
            <a:spAutoFit/>
          </a:bodyPr>
          <a:lstStyle/>
          <a:p>
            <a:pPr algn="ctr"/>
            <a:r>
              <a:rPr lang="en-GB" sz="2800" b="1"/>
              <a:t>PROMOTEES RATES WERE CONSISTENT WITH APPLICANT RATES FOR EACH COMMUNITY: </a:t>
            </a:r>
          </a:p>
          <a:p>
            <a:pPr algn="ctr"/>
            <a:r>
              <a:rPr lang="en-GB" sz="2800"/>
              <a:t>Indicating no bias in the promotions </a:t>
            </a:r>
          </a:p>
          <a:p>
            <a:pPr algn="ctr"/>
            <a:r>
              <a:rPr lang="en-GB" sz="2800"/>
              <a:t>process in relation to community </a:t>
            </a:r>
          </a:p>
          <a:p>
            <a:pPr algn="ctr"/>
            <a:r>
              <a:rPr lang="en-GB" sz="2800"/>
              <a:t>background</a:t>
            </a:r>
          </a:p>
        </p:txBody>
      </p:sp>
      <p:sp>
        <p:nvSpPr>
          <p:cNvPr id="4" name="Slide Number Placeholder 3"/>
          <p:cNvSpPr>
            <a:spLocks noGrp="1"/>
          </p:cNvSpPr>
          <p:nvPr>
            <p:ph type="sldNum" sz="quarter" idx="12"/>
          </p:nvPr>
        </p:nvSpPr>
        <p:spPr/>
        <p:txBody>
          <a:bodyPr/>
          <a:lstStyle/>
          <a:p>
            <a:fld id="{9DAEB418-C126-404C-A832-46C3209D1622}" type="slidenum">
              <a:rPr lang="en-GB" smtClean="0"/>
              <a:t>9</a:t>
            </a:fld>
            <a:endParaRPr lang="en-GB"/>
          </a:p>
        </p:txBody>
      </p:sp>
    </p:spTree>
    <p:extLst>
      <p:ext uri="{BB962C8B-B14F-4D97-AF65-F5344CB8AC3E}">
        <p14:creationId xmlns:p14="http://schemas.microsoft.com/office/powerpoint/2010/main" val="27973824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18D75690787840B4D86D4C6307FE3E" ma:contentTypeVersion="11" ma:contentTypeDescription="Create a new document." ma:contentTypeScope="" ma:versionID="53c0cb2eb75dfc192992f9adec987049">
  <xsd:schema xmlns:xsd="http://www.w3.org/2001/XMLSchema" xmlns:xs="http://www.w3.org/2001/XMLSchema" xmlns:p="http://schemas.microsoft.com/office/2006/metadata/properties" xmlns:ns2="7991591d-ed43-47f4-bcbd-d4fab9cff40a" xmlns:ns3="b284fee0-584b-44a4-9f0d-5de850140b68" targetNamespace="http://schemas.microsoft.com/office/2006/metadata/properties" ma:root="true" ma:fieldsID="331923d2bb48b3a40b86a8af8e9e9bb5" ns2:_="" ns3:_="">
    <xsd:import namespace="7991591d-ed43-47f4-bcbd-d4fab9cff40a"/>
    <xsd:import namespace="b284fee0-584b-44a4-9f0d-5de850140b68"/>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91591d-ed43-47f4-bcbd-d4fab9cff4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e49ff12-39f2-416e-aa91-245a66e61047"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284fee0-584b-44a4-9f0d-5de850140b68"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9806819a-7255-44cd-b04a-626b0a9e1771}" ma:internalName="TaxCatchAll" ma:showField="CatchAllData" ma:web="b284fee0-584b-44a4-9f0d-5de850140b6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284fee0-584b-44a4-9f0d-5de850140b68" xsi:nil="true"/>
    <lcf76f155ced4ddcb4097134ff3c332f xmlns="7991591d-ed43-47f4-bcbd-d4fab9cff40a">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BB7DCC-DE32-4E26-AF59-FAEB6CE263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91591d-ed43-47f4-bcbd-d4fab9cff40a"/>
    <ds:schemaRef ds:uri="b284fee0-584b-44a4-9f0d-5de850140b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D14F74D-C6E2-4AB3-B89C-2E7E92CAAF93}">
  <ds:schemaRefs>
    <ds:schemaRef ds:uri="8cabb202-07ae-4faa-b222-244862763913"/>
    <ds:schemaRef ds:uri="http://purl.org/dc/terms/"/>
    <ds:schemaRef ds:uri="http://purl.org/dc/dcmitype/"/>
    <ds:schemaRef ds:uri="http://schemas.microsoft.com/office/2006/documentManagement/types"/>
    <ds:schemaRef ds:uri="http://purl.org/dc/elements/1.1/"/>
    <ds:schemaRef ds:uri="e5c35a4f-ce99-4193-847d-187b8cb331b3"/>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284fee0-584b-44a4-9f0d-5de850140b68"/>
    <ds:schemaRef ds:uri="7991591d-ed43-47f4-bcbd-d4fab9cff40a"/>
  </ds:schemaRefs>
</ds:datastoreItem>
</file>

<file path=customXml/itemProps3.xml><?xml version="1.0" encoding="utf-8"?>
<ds:datastoreItem xmlns:ds="http://schemas.openxmlformats.org/officeDocument/2006/customXml" ds:itemID="{29651E81-CBEC-4D73-9C90-624AA9EAC6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TotalTime>
  <Words>1624</Words>
  <Application>Microsoft Office PowerPoint</Application>
  <PresentationFormat>Widescreen</PresentationFormat>
  <Paragraphs>276</Paragraphs>
  <Slides>18</Slides>
  <Notes>14</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Office Theme</vt:lpstr>
      <vt:lpstr>1_Office Theme</vt:lpstr>
      <vt:lpstr>PowerPoint Presentation</vt:lpstr>
      <vt:lpstr>Article 55 Review 2019-2022</vt:lpstr>
      <vt:lpstr>PowerPoint Presentation</vt:lpstr>
      <vt:lpstr>Article 55 Review 2019-2022</vt:lpstr>
      <vt:lpstr>PowerPoint Presentation</vt:lpstr>
      <vt:lpstr>PowerPoint Presentation</vt:lpstr>
      <vt:lpstr>PowerPoint Presentation</vt:lpstr>
      <vt:lpstr>PowerPoint Presentation</vt:lpstr>
      <vt:lpstr>PowerPoint Presentation</vt:lpstr>
      <vt:lpstr>PowerPoint Presentation</vt:lpstr>
      <vt:lpstr>Workforce composition (2019-2022) </vt:lpstr>
      <vt:lpstr>Recruitment – Applications (2019-2022)</vt:lpstr>
      <vt:lpstr>Recruitment –Appointments (2019 -2022)</vt:lpstr>
      <vt:lpstr>Promotions (2019-2022)</vt:lpstr>
      <vt:lpstr>Leavers (2019-2022)</vt:lpstr>
      <vt:lpstr>PowerPoint Presentation</vt:lpstr>
      <vt:lpstr>PowerPoint Presentation</vt:lpstr>
      <vt:lpstr>Next Steps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Callighan</dc:creator>
  <cp:lastModifiedBy>Sally Lynn</cp:lastModifiedBy>
  <cp:revision>16</cp:revision>
  <cp:lastPrinted>2023-09-14T10:51:58Z</cp:lastPrinted>
  <dcterms:created xsi:type="dcterms:W3CDTF">2020-06-26T08:53:22Z</dcterms:created>
  <dcterms:modified xsi:type="dcterms:W3CDTF">2024-06-11T15:55:24Z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0x010100B618D75690787840B4D86D4C6307FE3E</vt:lpwstr>
  </property>
  <property fmtid="{D5CDD505-2E9C-101B-9397-08002B2CF9AE}" pid="3" name="MediaServiceImageTags">
    <vt:lpwstr/>
  </property>
</Properties>
</file>